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9" r:id="rId4"/>
  </p:sldMasterIdLst>
  <p:notesMasterIdLst>
    <p:notesMasterId r:id="rId67"/>
  </p:notesMasterIdLst>
  <p:sldIdLst>
    <p:sldId id="324" r:id="rId5"/>
    <p:sldId id="325" r:id="rId6"/>
    <p:sldId id="298" r:id="rId7"/>
    <p:sldId id="321" r:id="rId8"/>
    <p:sldId id="257" r:id="rId9"/>
    <p:sldId id="258" r:id="rId10"/>
    <p:sldId id="301" r:id="rId11"/>
    <p:sldId id="259" r:id="rId12"/>
    <p:sldId id="302" r:id="rId13"/>
    <p:sldId id="299" r:id="rId14"/>
    <p:sldId id="322" r:id="rId15"/>
    <p:sldId id="300" r:id="rId16"/>
    <p:sldId id="261" r:id="rId17"/>
    <p:sldId id="262" r:id="rId18"/>
    <p:sldId id="263" r:id="rId19"/>
    <p:sldId id="320" r:id="rId20"/>
    <p:sldId id="264" r:id="rId21"/>
    <p:sldId id="308" r:id="rId22"/>
    <p:sldId id="304" r:id="rId23"/>
    <p:sldId id="265" r:id="rId24"/>
    <p:sldId id="305" r:id="rId25"/>
    <p:sldId id="306" r:id="rId26"/>
    <p:sldId id="307" r:id="rId27"/>
    <p:sldId id="266" r:id="rId28"/>
    <p:sldId id="268" r:id="rId29"/>
    <p:sldId id="310" r:id="rId30"/>
    <p:sldId id="311" r:id="rId31"/>
    <p:sldId id="303" r:id="rId32"/>
    <p:sldId id="256" r:id="rId33"/>
    <p:sldId id="269" r:id="rId34"/>
    <p:sldId id="291" r:id="rId35"/>
    <p:sldId id="267" r:id="rId36"/>
    <p:sldId id="309" r:id="rId37"/>
    <p:sldId id="289" r:id="rId38"/>
    <p:sldId id="294" r:id="rId39"/>
    <p:sldId id="273" r:id="rId40"/>
    <p:sldId id="270" r:id="rId41"/>
    <p:sldId id="274" r:id="rId42"/>
    <p:sldId id="272" r:id="rId43"/>
    <p:sldId id="314" r:id="rId44"/>
    <p:sldId id="313" r:id="rId45"/>
    <p:sldId id="271" r:id="rId46"/>
    <p:sldId id="315" r:id="rId47"/>
    <p:sldId id="317" r:id="rId48"/>
    <p:sldId id="276" r:id="rId49"/>
    <p:sldId id="277" r:id="rId50"/>
    <p:sldId id="278" r:id="rId51"/>
    <p:sldId id="279" r:id="rId52"/>
    <p:sldId id="316" r:id="rId53"/>
    <p:sldId id="281" r:id="rId54"/>
    <p:sldId id="284" r:id="rId55"/>
    <p:sldId id="285" r:id="rId56"/>
    <p:sldId id="286" r:id="rId57"/>
    <p:sldId id="287" r:id="rId58"/>
    <p:sldId id="318" r:id="rId59"/>
    <p:sldId id="290" r:id="rId60"/>
    <p:sldId id="295" r:id="rId61"/>
    <p:sldId id="275" r:id="rId62"/>
    <p:sldId id="292" r:id="rId63"/>
    <p:sldId id="319" r:id="rId64"/>
    <p:sldId id="280" r:id="rId65"/>
    <p:sldId id="323" r:id="rId6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1875E-342E-4024-AFDC-0A39D6AC537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C88184-C7DE-461B-A85A-53916FF766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6696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2148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1328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0192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00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9202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1143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0532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52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9994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227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246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186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50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178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656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376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990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485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913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22984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848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242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217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131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92045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286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51701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631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0967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3778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8055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7260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6060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94070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86996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5230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19904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16598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0087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9667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5732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26368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1353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78438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99020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58228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94896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57233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276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761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625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07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ADDA7-E8F0-4EB5-8637-DA33B73A9EC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4AFFE-F4B4-4C7A-98EE-0FD9E0A54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18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7703" y="973395"/>
            <a:ext cx="10427109" cy="52209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DEPARTAMENTO DE CATEQUESE</a:t>
            </a:r>
          </a:p>
          <a:p>
            <a:pPr marL="0" indent="0" algn="ctr">
              <a:buNone/>
            </a:pPr>
            <a:endParaRPr lang="pt-BR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pt-BR" sz="3200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t-BR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“CATEQUISTA MINISTRO”</a:t>
            </a:r>
          </a:p>
          <a:p>
            <a:pPr marL="0" indent="0" algn="ctr">
              <a:buNone/>
            </a:pPr>
            <a:endParaRPr lang="pt-BR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pt-BR" sz="3200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t-BR" sz="3200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APRESENTAÇÃO NAS FORANIAS</a:t>
            </a:r>
            <a:endParaRPr lang="pt-BR" sz="3200" u="sng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40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CATEQUISTA MINISTRO</a:t>
            </a:r>
            <a:endParaRPr lang="pt-BR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34181" y="1825625"/>
            <a:ext cx="10825316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3200" dirty="0" smtClean="0">
                <a:latin typeface="Arial Black" panose="020B0A04020102020204" pitchFamily="34" charset="0"/>
              </a:rPr>
              <a:t>I PARTE: A MINISTERIALIDADE  LAICAL NA IGREJA</a:t>
            </a:r>
          </a:p>
          <a:p>
            <a:pPr algn="just"/>
            <a:endParaRPr lang="pt-BR" sz="3200" dirty="0">
              <a:latin typeface="Arial Black" panose="020B0A04020102020204" pitchFamily="34" charset="0"/>
            </a:endParaRPr>
          </a:p>
          <a:p>
            <a:pPr algn="just"/>
            <a:r>
              <a:rPr lang="pt-BR" sz="3200" dirty="0" smtClean="0">
                <a:latin typeface="Arial Black" panose="020B0A04020102020204" pitchFamily="34" charset="0"/>
              </a:rPr>
              <a:t>II PARTE: O MINISTÉRIO DO CATEQUISTA: DOC 112</a:t>
            </a:r>
          </a:p>
          <a:p>
            <a:pPr algn="just"/>
            <a:endParaRPr lang="pt-BR" sz="3200" dirty="0">
              <a:latin typeface="Arial Black" panose="020B0A04020102020204" pitchFamily="34" charset="0"/>
            </a:endParaRPr>
          </a:p>
          <a:p>
            <a:pPr algn="just"/>
            <a:r>
              <a:rPr lang="pt-BR" sz="3200" dirty="0" smtClean="0">
                <a:latin typeface="Arial Black" panose="020B0A04020102020204" pitchFamily="34" charset="0"/>
              </a:rPr>
              <a:t>III PARTE: O PROCESSO DIOCESANO: PASSO A PASSO</a:t>
            </a:r>
          </a:p>
          <a:p>
            <a:pPr algn="just"/>
            <a:endParaRPr lang="pt-BR" sz="3200" dirty="0">
              <a:latin typeface="Arial Black" panose="020B0A04020102020204" pitchFamily="34" charset="0"/>
            </a:endParaRPr>
          </a:p>
          <a:p>
            <a:pPr algn="just"/>
            <a:endParaRPr lang="pt-BR" sz="3200" dirty="0">
              <a:latin typeface="Arial Black" panose="020B0A04020102020204" pitchFamily="34" charset="0"/>
            </a:endParaRPr>
          </a:p>
          <a:p>
            <a:pPr algn="just"/>
            <a:endParaRPr lang="pt-BR" sz="3200" dirty="0" smtClean="0">
              <a:latin typeface="Arial Black" panose="020B0A04020102020204" pitchFamily="34" charset="0"/>
            </a:endParaRP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816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pa Francisco institui Ministério do Catequista - Notícias - Arquidiocese de Goiâ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63" y="330480"/>
            <a:ext cx="7758953" cy="5308759"/>
          </a:xfrm>
          <a:prstGeom prst="ellipse">
            <a:avLst/>
          </a:prstGeom>
          <a:ln w="63500" cap="rnd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8175812" y="391504"/>
            <a:ext cx="376517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00000"/>
                </a:solidFill>
                <a:latin typeface="Lora"/>
              </a:rPr>
              <a:t> “A Igreja quis reconhecer </a:t>
            </a:r>
            <a:r>
              <a:rPr lang="pt-BR" b="1" dirty="0">
                <a:solidFill>
                  <a:srgbClr val="FF0000"/>
                </a:solidFill>
                <a:latin typeface="Lora"/>
              </a:rPr>
              <a:t>este serviço como expressão concreta do carisma pessoal,</a:t>
            </a:r>
            <a:r>
              <a:rPr lang="pt-BR" dirty="0">
                <a:solidFill>
                  <a:srgbClr val="000000"/>
                </a:solidFill>
                <a:latin typeface="Lora"/>
              </a:rPr>
              <a:t> </a:t>
            </a:r>
            <a:r>
              <a:rPr lang="pt-BR" dirty="0">
                <a:latin typeface="Lora"/>
              </a:rPr>
              <a:t>que tanto </a:t>
            </a:r>
            <a:r>
              <a:rPr lang="pt-BR" b="1" dirty="0">
                <a:solidFill>
                  <a:srgbClr val="7030A0"/>
                </a:solidFill>
                <a:latin typeface="Lora"/>
              </a:rPr>
              <a:t>favoreceu o exercício da sua missão evangelizadora. </a:t>
            </a:r>
            <a:endParaRPr lang="pt-BR" b="1" dirty="0" smtClean="0">
              <a:solidFill>
                <a:srgbClr val="7030A0"/>
              </a:solidFill>
              <a:latin typeface="Lora"/>
            </a:endParaRPr>
          </a:p>
          <a:p>
            <a:pPr algn="ctr"/>
            <a:r>
              <a:rPr lang="pt-BR" dirty="0" smtClean="0">
                <a:solidFill>
                  <a:srgbClr val="000000"/>
                </a:solidFill>
                <a:latin typeface="Lora"/>
              </a:rPr>
              <a:t>Olhar </a:t>
            </a:r>
            <a:r>
              <a:rPr lang="pt-BR" dirty="0">
                <a:solidFill>
                  <a:srgbClr val="000000"/>
                </a:solidFill>
                <a:latin typeface="Lora"/>
              </a:rPr>
              <a:t>para a vida das primeiras comunidades cristãs, que se empenharam na difusão e progresso do Evangelho, estimula também hoje a Igreja a perceber quais possam ser as novas expressões </a:t>
            </a:r>
            <a:r>
              <a:rPr lang="pt-BR" b="1" dirty="0">
                <a:solidFill>
                  <a:srgbClr val="002060"/>
                </a:solidFill>
                <a:latin typeface="Lora"/>
              </a:rPr>
              <a:t>para continuarmos a permanecer fiéis à Palavra do Senhor, a fim de fazer chegar o seu Evangelho a toda a criatura</a:t>
            </a:r>
            <a:r>
              <a:rPr lang="pt-BR" b="1" dirty="0" smtClean="0">
                <a:solidFill>
                  <a:srgbClr val="002060"/>
                </a:solidFill>
                <a:latin typeface="Lora"/>
              </a:rPr>
              <a:t>.”</a:t>
            </a:r>
          </a:p>
          <a:p>
            <a:pPr algn="ctr"/>
            <a:endParaRPr lang="pt-BR" b="1" dirty="0">
              <a:solidFill>
                <a:srgbClr val="002060"/>
              </a:solidFill>
            </a:endParaRPr>
          </a:p>
          <a:p>
            <a:pPr algn="r"/>
            <a:r>
              <a:rPr lang="pt-BR" b="1" dirty="0"/>
              <a:t>P</a:t>
            </a:r>
            <a:r>
              <a:rPr lang="pt-BR" b="1" dirty="0" smtClean="0"/>
              <a:t>apa Francisco</a:t>
            </a:r>
          </a:p>
          <a:p>
            <a:pPr algn="r"/>
            <a:r>
              <a:rPr lang="pt-BR" b="1" i="1" dirty="0"/>
              <a:t>Motu </a:t>
            </a:r>
            <a:r>
              <a:rPr lang="pt-BR" b="1" i="1" dirty="0" smtClean="0"/>
              <a:t>Próprio: </a:t>
            </a:r>
            <a:r>
              <a:rPr lang="pt-BR" b="1" i="1" dirty="0" err="1" smtClean="0"/>
              <a:t>Antiquum</a:t>
            </a:r>
            <a:r>
              <a:rPr lang="pt-BR" b="1" i="1" dirty="0" smtClean="0"/>
              <a:t> </a:t>
            </a:r>
            <a:r>
              <a:rPr lang="pt-BR" b="1" i="1" dirty="0" err="1" smtClean="0"/>
              <a:t>Ministerium</a:t>
            </a:r>
            <a:r>
              <a:rPr lang="pt-BR" b="1" i="1" dirty="0"/>
              <a:t> </a:t>
            </a:r>
            <a:r>
              <a:rPr lang="pt-BR" b="1" dirty="0"/>
              <a:t>(n. 2</a:t>
            </a:r>
            <a:r>
              <a:rPr lang="pt-BR" b="1" dirty="0" smtClean="0">
                <a:solidFill>
                  <a:srgbClr val="002060"/>
                </a:solidFill>
              </a:rPr>
              <a:t>)</a:t>
            </a:r>
            <a:endParaRPr lang="pt-BR" b="1" dirty="0">
              <a:solidFill>
                <a:srgbClr val="002060"/>
              </a:solidFill>
            </a:endParaRPr>
          </a:p>
          <a:p>
            <a:pPr algn="ctr"/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742262" y="5854392"/>
            <a:ext cx="90604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6000" dirty="0">
                <a:solidFill>
                  <a:srgbClr val="0A246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Ministério do Catequista</a:t>
            </a:r>
            <a:endParaRPr lang="pt-BR" sz="6000" b="0" i="0" u="none" strike="noStrike" dirty="0">
              <a:solidFill>
                <a:srgbClr val="0A2466"/>
              </a:solidFill>
              <a:effectLst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98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525"/>
          </a:xfrm>
        </p:spPr>
        <p:txBody>
          <a:bodyPr/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O MINISTÉRIO DO CATEQUISTA</a:t>
            </a:r>
            <a:endParaRPr lang="pt-BR" b="1" dirty="0">
              <a:latin typeface="Arial Black" panose="020B0A04020102020204" pitchFamily="34" charset="0"/>
            </a:endParaRPr>
          </a:p>
        </p:txBody>
      </p:sp>
      <p:pic>
        <p:nvPicPr>
          <p:cNvPr id="4" name="Picture 2" descr="Papa Francisco institui Ministério do Catequista - Notícias - Arquidiocese de Goiâni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872" y="1690687"/>
            <a:ext cx="5568286" cy="4218793"/>
          </a:xfrm>
          <a:prstGeom prst="ellipse">
            <a:avLst/>
          </a:prstGeom>
          <a:ln w="63500" cap="rnd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067031" y="2538479"/>
            <a:ext cx="356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MINISTÉRIO</a:t>
            </a:r>
            <a:endParaRPr lang="pt-B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1445" y="1856091"/>
            <a:ext cx="2251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SERVIÇO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087502" y="4260460"/>
            <a:ext cx="356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CARISMA PESSOAL</a:t>
            </a:r>
            <a:endParaRPr lang="pt-BR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64024" y="5800299"/>
            <a:ext cx="3316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MISSÃO </a:t>
            </a:r>
            <a:r>
              <a:rPr lang="pt-BR" b="1" dirty="0">
                <a:solidFill>
                  <a:srgbClr val="FF0000"/>
                </a:solidFill>
              </a:rPr>
              <a:t>E</a:t>
            </a:r>
            <a:r>
              <a:rPr lang="pt-BR" b="1" dirty="0" smtClean="0">
                <a:solidFill>
                  <a:srgbClr val="FF0000"/>
                </a:solidFill>
              </a:rPr>
              <a:t>VANGELIZADORA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8980227" y="1842443"/>
            <a:ext cx="2975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FIDELIDADE A PALAVRA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175009" y="5866185"/>
            <a:ext cx="3480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DISCÍPULOS - MISSIONÁRIOS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398295" y="3330050"/>
            <a:ext cx="5186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Dimensão Vocacional</a:t>
            </a:r>
            <a:endParaRPr lang="pt-BR" sz="32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83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9240"/>
          </a:xfrm>
        </p:spPr>
        <p:txBody>
          <a:bodyPr>
            <a:normAutofit/>
          </a:bodyPr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APRESENTAÇÃO</a:t>
            </a:r>
            <a:r>
              <a:rPr lang="pt-BR" b="1" dirty="0" smtClean="0"/>
              <a:t>: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785" y="1304366"/>
            <a:ext cx="11450471" cy="487101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b="1" dirty="0"/>
              <a:t> </a:t>
            </a:r>
            <a:endParaRPr lang="pt-BR" dirty="0"/>
          </a:p>
          <a:p>
            <a:pPr marL="0" indent="0" algn="just">
              <a:buNone/>
            </a:pPr>
            <a:r>
              <a:rPr lang="pt-BR" dirty="0"/>
              <a:t>A Igreja recebeu de Jesus Cristo a missão de evangelizar. </a:t>
            </a:r>
            <a:r>
              <a:rPr lang="pt-BR" b="1" dirty="0"/>
              <a:t>“Ide por todo o mundo e proclamai o Evangelho a toda criatura” (Mc 16,15</a:t>
            </a:r>
            <a:r>
              <a:rPr lang="pt-BR" dirty="0"/>
              <a:t>). </a:t>
            </a:r>
          </a:p>
          <a:p>
            <a:pPr marL="0" indent="0" algn="just">
              <a:buNone/>
            </a:pPr>
            <a:r>
              <a:rPr lang="pt-BR" dirty="0"/>
              <a:t> </a:t>
            </a:r>
          </a:p>
          <a:p>
            <a:pPr marL="0" indent="0" algn="just">
              <a:buNone/>
            </a:pPr>
            <a:r>
              <a:rPr lang="pt-BR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OBJETIVO DA CATEQUESE</a:t>
            </a:r>
            <a:r>
              <a:rPr lang="pt-BR" dirty="0" smtClean="0"/>
              <a:t>:</a:t>
            </a:r>
          </a:p>
          <a:p>
            <a:pPr marL="0" indent="0" algn="just">
              <a:buNone/>
            </a:pPr>
            <a:r>
              <a:rPr lang="pt-BR" dirty="0"/>
              <a:t>	V</a:t>
            </a:r>
            <a:r>
              <a:rPr lang="pt-BR" dirty="0" smtClean="0"/>
              <a:t>isa</a:t>
            </a:r>
            <a:r>
              <a:rPr lang="pt-BR" dirty="0"/>
              <a:t>, portanto, dinamizar a evangelização a partir das </a:t>
            </a:r>
            <a:r>
              <a:rPr lang="pt-BR" b="1" dirty="0" smtClean="0">
                <a:solidFill>
                  <a:srgbClr val="FF0000"/>
                </a:solidFill>
              </a:rPr>
              <a:t>comunidades eclesiais missionárias</a:t>
            </a:r>
            <a:r>
              <a:rPr lang="pt-BR" dirty="0" smtClean="0"/>
              <a:t> </a:t>
            </a:r>
            <a:r>
              <a:rPr lang="pt-BR" dirty="0"/>
              <a:t>fazendo da catequese uma </a:t>
            </a:r>
            <a:r>
              <a:rPr lang="pt-BR" b="1" dirty="0">
                <a:solidFill>
                  <a:srgbClr val="FF0000"/>
                </a:solidFill>
              </a:rPr>
              <a:t>ação permanente e transformadora </a:t>
            </a:r>
            <a:r>
              <a:rPr lang="pt-BR" dirty="0"/>
              <a:t>que leve o catequizando </a:t>
            </a:r>
            <a:r>
              <a:rPr lang="pt-BR" b="1" dirty="0">
                <a:solidFill>
                  <a:srgbClr val="FF0000"/>
                </a:solidFill>
              </a:rPr>
              <a:t>ao conhecimento da verdade </a:t>
            </a:r>
            <a:r>
              <a:rPr lang="pt-BR" dirty="0"/>
              <a:t>sobre Jesus Cristo, a </a:t>
            </a:r>
            <a:r>
              <a:rPr lang="pt-BR" dirty="0" smtClean="0"/>
              <a:t>Igreja e </a:t>
            </a:r>
            <a:r>
              <a:rPr lang="pt-BR" dirty="0"/>
              <a:t>o homem, para que </a:t>
            </a:r>
            <a:r>
              <a:rPr lang="pt-BR" b="1" dirty="0">
                <a:solidFill>
                  <a:srgbClr val="FF0000"/>
                </a:solidFill>
              </a:rPr>
              <a:t>possa dar uma resposta de fé na vida pessoal e comunitária</a:t>
            </a:r>
            <a:r>
              <a:rPr lang="pt-BR" dirty="0"/>
              <a:t>.</a:t>
            </a:r>
          </a:p>
          <a:p>
            <a:pPr marL="0" indent="0" algn="just">
              <a:buNone/>
            </a:pPr>
            <a:r>
              <a:rPr lang="pt-B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1989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3487" y="1408411"/>
            <a:ext cx="11423561" cy="528033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dirty="0" smtClean="0"/>
              <a:t>Catequese é o </a:t>
            </a:r>
            <a:r>
              <a:rPr lang="pt-BR" b="1" dirty="0" smtClean="0">
                <a:solidFill>
                  <a:srgbClr val="FF0000"/>
                </a:solidFill>
              </a:rPr>
              <a:t>processo de educação permanente, progressiva e sistemática da fé</a:t>
            </a:r>
            <a:r>
              <a:rPr lang="pt-BR" dirty="0" smtClean="0"/>
              <a:t>. 	Sendo </a:t>
            </a:r>
            <a:r>
              <a:rPr lang="pt-BR" dirty="0" smtClean="0">
                <a:solidFill>
                  <a:srgbClr val="FF0000"/>
                </a:solidFill>
              </a:rPr>
              <a:t>um verdadeiro ministério</a:t>
            </a:r>
            <a:r>
              <a:rPr lang="pt-BR" dirty="0" smtClean="0"/>
              <a:t> e um dos </a:t>
            </a:r>
            <a:r>
              <a:rPr lang="pt-BR" dirty="0" smtClean="0">
                <a:solidFill>
                  <a:srgbClr val="FF0000"/>
                </a:solidFill>
              </a:rPr>
              <a:t>serviços mais importantes da Igreja</a:t>
            </a:r>
            <a:r>
              <a:rPr lang="pt-BR" dirty="0" smtClean="0"/>
              <a:t>, os catequistas atuam sempre em comunhão com a Igreja, com a hierarquia, e com a sua comunidade.</a:t>
            </a: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Toda a </a:t>
            </a:r>
            <a:r>
              <a:rPr lang="pt-BR" b="1" dirty="0" smtClean="0">
                <a:solidFill>
                  <a:srgbClr val="FF0000"/>
                </a:solidFill>
              </a:rPr>
              <a:t>comunidade cristã é responsável pelo ministério da catequese</a:t>
            </a:r>
            <a:r>
              <a:rPr lang="pt-BR" dirty="0" smtClean="0"/>
              <a:t>, mas cada um conforme a sua condição particular na Igreja: </a:t>
            </a:r>
            <a:r>
              <a:rPr lang="pt-BR" b="1" dirty="0" smtClean="0"/>
              <a:t>ministros ordenados, pessoas consagradas, fiéis leigos</a:t>
            </a:r>
            <a:r>
              <a:rPr lang="pt-BR" dirty="0" smtClean="0"/>
              <a:t>. 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smtClean="0"/>
              <a:t>		- </a:t>
            </a:r>
            <a:r>
              <a:rPr lang="pt-BR" i="1" dirty="0" smtClean="0"/>
              <a:t>Através deles, na diferença das funções de cada um, o ministério catequético oferece, de modo completo, </a:t>
            </a:r>
            <a:r>
              <a:rPr lang="pt-BR" b="1" i="1" dirty="0" smtClean="0">
                <a:solidFill>
                  <a:srgbClr val="FF0000"/>
                </a:solidFill>
              </a:rPr>
              <a:t>a Palavra e o testemunho da realidade eclesial</a:t>
            </a:r>
            <a:r>
              <a:rPr lang="pt-BR" i="1" dirty="0" smtClean="0"/>
              <a:t>. Se faltasse qualquer uma dessas formas de presença, a catequese perderia parte da própria riqueza e do próprio significado. O catequista pertence a uma comunidade cristã e é dela expressão</a:t>
            </a:r>
            <a:r>
              <a:rPr lang="pt-BR" b="1" dirty="0" smtClean="0"/>
              <a:t>.</a:t>
            </a:r>
            <a:endParaRPr lang="pt-BR" b="1" dirty="0"/>
          </a:p>
        </p:txBody>
      </p:sp>
      <p:sp>
        <p:nvSpPr>
          <p:cNvPr id="2" name="CaixaDeTexto 1"/>
          <p:cNvSpPr txBox="1"/>
          <p:nvPr/>
        </p:nvSpPr>
        <p:spPr>
          <a:xfrm>
            <a:off x="798111" y="489397"/>
            <a:ext cx="990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Arial Black" panose="020B0A04020102020204" pitchFamily="34" charset="0"/>
              </a:rPr>
              <a:t>ENTENDENDO A CATEQUESE COMO MINISTÉRIO:</a:t>
            </a:r>
          </a:p>
          <a:p>
            <a:pPr algn="ctr"/>
            <a:r>
              <a:rPr lang="pt-BR" sz="2400" dirty="0" smtClean="0">
                <a:latin typeface="Arial Black" panose="020B0A04020102020204" pitchFamily="34" charset="0"/>
              </a:rPr>
              <a:t> (</a:t>
            </a:r>
            <a:r>
              <a:rPr lang="pt-BR" sz="2400" dirty="0" err="1" smtClean="0">
                <a:latin typeface="Arial Black" panose="020B0A04020102020204" pitchFamily="34" charset="0"/>
              </a:rPr>
              <a:t>DCq</a:t>
            </a:r>
            <a:r>
              <a:rPr lang="pt-BR" sz="2400" dirty="0" smtClean="0">
                <a:latin typeface="Arial Black" panose="020B0A04020102020204" pitchFamily="34" charset="0"/>
              </a:rPr>
              <a:t> 111)</a:t>
            </a:r>
            <a:endParaRPr lang="pt-BR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08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41120"/>
            <a:ext cx="10515600" cy="48358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200" b="1" dirty="0" smtClean="0">
                <a:latin typeface="Arial Black" panose="020B0A04020102020204" pitchFamily="34" charset="0"/>
              </a:rPr>
              <a:t>I – PARTE</a:t>
            </a:r>
          </a:p>
          <a:p>
            <a:pPr marL="0" indent="0" algn="ctr">
              <a:buNone/>
            </a:pPr>
            <a:endParaRPr lang="pt-BR" sz="3200" b="1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pt-BR" sz="3200" b="1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t-BR" sz="3200" b="1" dirty="0" smtClean="0">
                <a:latin typeface="Arial Black" panose="020B0A04020102020204" pitchFamily="34" charset="0"/>
              </a:rPr>
              <a:t>A </a:t>
            </a:r>
            <a:r>
              <a:rPr lang="pt-BR" sz="3200" b="1" dirty="0">
                <a:latin typeface="Arial Black" panose="020B0A04020102020204" pitchFamily="34" charset="0"/>
              </a:rPr>
              <a:t>MINISTERIALIDADE </a:t>
            </a:r>
            <a:r>
              <a:rPr lang="pt-BR" sz="3200" b="1" dirty="0" smtClean="0">
                <a:latin typeface="Arial Black" panose="020B0A04020102020204" pitchFamily="34" charset="0"/>
              </a:rPr>
              <a:t>NA IGREJA:</a:t>
            </a:r>
          </a:p>
          <a:p>
            <a:pPr marL="0" indent="0" algn="ctr">
              <a:buNone/>
            </a:pPr>
            <a:r>
              <a:rPr lang="pt-BR" sz="3200" b="1" dirty="0" smtClean="0">
                <a:latin typeface="Arial Black" panose="020B0A04020102020204" pitchFamily="34" charset="0"/>
              </a:rPr>
              <a:t> “FUNDAMENTOS”</a:t>
            </a:r>
            <a:endParaRPr lang="pt-BR" sz="3200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pt-BR" sz="3200" b="1" dirty="0" smtClean="0">
                <a:latin typeface="Arial Black" panose="020B0A04020102020204" pitchFamily="34" charset="0"/>
              </a:rPr>
              <a:t>			</a:t>
            </a:r>
            <a:endParaRPr lang="pt-BR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25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608" y="197698"/>
            <a:ext cx="11346288" cy="1325563"/>
          </a:xfrm>
        </p:spPr>
        <p:txBody>
          <a:bodyPr>
            <a:normAutofit/>
          </a:bodyPr>
          <a:lstStyle/>
          <a:p>
            <a:r>
              <a:rPr lang="pt-BR" sz="4000" b="1" dirty="0" smtClean="0"/>
              <a:t>um percurso histórico: </a:t>
            </a:r>
            <a:r>
              <a:rPr lang="pt-B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imensão Vocacional</a:t>
            </a:r>
            <a:endParaRPr lang="pt-BR" sz="4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0455" y="1523261"/>
            <a:ext cx="11655381" cy="500632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b="1" i="1" dirty="0"/>
              <a:t> </a:t>
            </a:r>
            <a:endParaRPr lang="pt-BR" dirty="0"/>
          </a:p>
          <a:p>
            <a:pPr marL="0" indent="0" algn="just">
              <a:buNone/>
            </a:pPr>
            <a:r>
              <a:rPr lang="pt-BR" dirty="0"/>
              <a:t>O </a:t>
            </a:r>
            <a:r>
              <a:rPr lang="pt-BR" b="1" dirty="0">
                <a:solidFill>
                  <a:srgbClr val="FF0000"/>
                </a:solidFill>
              </a:rPr>
              <a:t>Espírito do Senhor Jesus</a:t>
            </a:r>
            <a:r>
              <a:rPr lang="pt-BR" dirty="0"/>
              <a:t>, fonte perene da vida e missão da Igreja, distribui aos membros do Povo de Deus </a:t>
            </a:r>
            <a:r>
              <a:rPr lang="pt-BR" b="1" dirty="0">
                <a:solidFill>
                  <a:srgbClr val="FF0000"/>
                </a:solidFill>
              </a:rPr>
              <a:t>os dons </a:t>
            </a:r>
            <a:r>
              <a:rPr lang="pt-BR" dirty="0"/>
              <a:t>que permitem a cada um, de modo diverso, contribuir para a </a:t>
            </a:r>
            <a:r>
              <a:rPr lang="pt-BR" b="1" dirty="0">
                <a:solidFill>
                  <a:srgbClr val="FF0000"/>
                </a:solidFill>
              </a:rPr>
              <a:t>edificação da Igreja e para o anúncio do Evangelho</a:t>
            </a:r>
            <a:r>
              <a:rPr lang="pt-BR" b="1" dirty="0" smtClean="0">
                <a:solidFill>
                  <a:srgbClr val="FF000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smtClean="0"/>
              <a:t>	 </a:t>
            </a:r>
            <a:r>
              <a:rPr lang="pt-BR" b="1" dirty="0"/>
              <a:t>Estes </a:t>
            </a:r>
            <a:r>
              <a:rPr lang="pt-BR" b="1" dirty="0">
                <a:solidFill>
                  <a:srgbClr val="FF0000"/>
                </a:solidFill>
              </a:rPr>
              <a:t>carismas,</a:t>
            </a:r>
            <a:r>
              <a:rPr lang="pt-BR" b="1" dirty="0"/>
              <a:t> chamados ministérios, uma vez que são publicamente reconhecidos e instituídos pela Igreja, são postos à disposição da comunidade e da sua missão de forma estável. </a:t>
            </a:r>
            <a:endParaRPr lang="pt-BR" b="1" dirty="0" smtClean="0"/>
          </a:p>
          <a:p>
            <a:pPr marL="0" indent="0" algn="just">
              <a:buNone/>
            </a:pPr>
            <a:r>
              <a:rPr lang="pt-BR" b="1" dirty="0"/>
              <a:t>	</a:t>
            </a:r>
            <a:r>
              <a:rPr lang="pt-BR" b="1" dirty="0" smtClean="0"/>
              <a:t>	Em </a:t>
            </a:r>
            <a:r>
              <a:rPr lang="pt-BR" b="1" dirty="0"/>
              <a:t>certos casos, esta contribuição ministerial tem a sua origem num sacramento específico, a Ordem sagrad</a:t>
            </a:r>
            <a:r>
              <a:rPr lang="pt-BR" dirty="0"/>
              <a:t>a. </a:t>
            </a:r>
            <a:r>
              <a:rPr lang="pt-BR" dirty="0" smtClean="0"/>
              <a:t>Outras </a:t>
            </a:r>
            <a:r>
              <a:rPr lang="pt-BR" dirty="0"/>
              <a:t>tarefas, ao longo da história, foram instituídas na Igreja e confiadas </a:t>
            </a:r>
            <a:r>
              <a:rPr lang="pt-BR" b="1" dirty="0">
                <a:solidFill>
                  <a:srgbClr val="FF0000"/>
                </a:solidFill>
              </a:rPr>
              <a:t>mediante um rito litúrgico não sacramental a fiéis individuais</a:t>
            </a:r>
            <a:r>
              <a:rPr lang="pt-BR" dirty="0"/>
              <a:t>, em virtude de </a:t>
            </a:r>
            <a:r>
              <a:rPr lang="pt-BR" b="1" dirty="0">
                <a:solidFill>
                  <a:srgbClr val="FF0000"/>
                </a:solidFill>
              </a:rPr>
              <a:t>uma peculiar forma de exercício do sacerdócio batisma</a:t>
            </a:r>
            <a:r>
              <a:rPr lang="pt-BR" dirty="0"/>
              <a:t>l, e em </a:t>
            </a:r>
            <a:r>
              <a:rPr lang="pt-BR" b="1" dirty="0">
                <a:solidFill>
                  <a:srgbClr val="7030A0"/>
                </a:solidFill>
                <a:latin typeface="Arial Black" panose="020B0A04020102020204" pitchFamily="34" charset="0"/>
              </a:rPr>
              <a:t>benefício do ministério</a:t>
            </a:r>
            <a:r>
              <a:rPr lang="pt-BR" dirty="0"/>
              <a:t> específico de bispos, presbíteros e diáconos.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768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3487" y="365125"/>
            <a:ext cx="11423561" cy="412797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Ministerialidade na Igreja antiga</a:t>
            </a:r>
            <a:r>
              <a:rPr lang="pt-BR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funções</a:t>
            </a:r>
            <a:r>
              <a:rPr lang="es-E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litúrgico-religiosas e caritativas</a:t>
            </a:r>
            <a:endParaRPr lang="pt-BR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397545"/>
            <a:ext cx="3597322" cy="26148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 smtClean="0"/>
              <a:t>Ordens menores:</a:t>
            </a:r>
          </a:p>
          <a:p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Ostiariato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s-ES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Leitorado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</a:p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Acólito,</a:t>
            </a:r>
          </a:p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Outros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13143" y="1465780"/>
            <a:ext cx="3190164" cy="24647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 smtClean="0"/>
              <a:t>Ordens maiores:</a:t>
            </a:r>
          </a:p>
          <a:p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Subdiaconato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Diaconato 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Presbiterado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245660" y="5036021"/>
            <a:ext cx="112048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CARACTERISTICAS:</a:t>
            </a:r>
          </a:p>
          <a:p>
            <a:pPr algn="just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Conferidos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rito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especial!</a:t>
            </a:r>
          </a:p>
          <a:p>
            <a:pPr algn="just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Para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exercer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determinada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função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eclesiástica – (DIMENSÃO VOCACIONAL)!</a:t>
            </a:r>
          </a:p>
          <a:p>
            <a:pPr algn="just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Ordens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Menores: Confusa e Diversa!</a:t>
            </a:r>
          </a:p>
          <a:p>
            <a:pPr algn="just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Concílio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Vaticano II: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Renovação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geral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e ordenada da Liturgia –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Sacrosanctum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Concílium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683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09093"/>
            <a:ext cx="10515600" cy="850007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 Black" panose="020B0A04020102020204" pitchFamily="34" charset="0"/>
              </a:rPr>
              <a:t>CONTINUIDADE E DESCONTINUIDADE MINISTERIAL</a:t>
            </a:r>
            <a:endParaRPr lang="pt-BR" sz="2800" dirty="0">
              <a:latin typeface="Arial Black" panose="020B0A04020102020204" pitchFamily="34" charset="0"/>
            </a:endParaRPr>
          </a:p>
        </p:txBody>
      </p:sp>
      <p:pic>
        <p:nvPicPr>
          <p:cNvPr id="5" name="Picture 10" descr="Ministeria quaedam by Pope Paul VI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19" y="901521"/>
            <a:ext cx="4130041" cy="431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SPIRITUS DOMINI - CARTA APOSTÓLICA EM FORMA DO MOTU PROPIO - DOCUMENTOS  PONTIFÍCIOS 46 - Livraria Loyola - Sempre um bom livro para você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0" r="15589"/>
          <a:stretch/>
        </p:blipFill>
        <p:spPr bwMode="auto">
          <a:xfrm>
            <a:off x="7117080" y="901521"/>
            <a:ext cx="3779520" cy="410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721217" y="5280341"/>
            <a:ext cx="45848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Motu Próprio – reforma da disciplina relacionada a primeira Tonsura, às ordens menores e ao </a:t>
            </a:r>
            <a:r>
              <a:rPr lang="pt-BR" b="1" dirty="0" err="1" smtClean="0"/>
              <a:t>subdiaconado</a:t>
            </a:r>
            <a:r>
              <a:rPr lang="pt-BR" b="1" dirty="0" smtClean="0"/>
              <a:t> na Igreja Latina.</a:t>
            </a:r>
            <a:endParaRPr lang="pt-BR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6697013" y="5344736"/>
            <a:ext cx="4468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Motu Próprio – acerca do acesso das pessoas do sexo feminino ao ministério instituído de Leitor e Acólito.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70176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4286" y="310534"/>
            <a:ext cx="11723427" cy="1325563"/>
          </a:xfrm>
        </p:spPr>
        <p:txBody>
          <a:bodyPr>
            <a:normAutofit fontScale="90000"/>
          </a:bodyPr>
          <a:lstStyle/>
          <a:p>
            <a:r>
              <a:rPr lang="es-ES" sz="3100" b="1" dirty="0">
                <a:latin typeface="Aharoni" panose="02010803020104030203" pitchFamily="2" charset="-79"/>
                <a:cs typeface="Aharoni" panose="02010803020104030203" pitchFamily="2" charset="-79"/>
              </a:rPr>
              <a:t>MINISTERIA QUAEDAM: (</a:t>
            </a:r>
            <a:r>
              <a:rPr lang="es-ES" sz="3100" b="1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1972)</a:t>
            </a:r>
            <a:br>
              <a:rPr lang="es-ES" sz="3100" b="1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ES" sz="3100" b="1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 (CONTINUIDADE E DESCONTINUIDADE COM A IGREJA ANTIGA</a:t>
            </a:r>
            <a:endParaRPr lang="pt-BR" sz="31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4286" y="1636097"/>
            <a:ext cx="11543732" cy="4540866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 err="1">
                <a:solidFill>
                  <a:srgbClr val="0070C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Dimensão</a:t>
            </a:r>
            <a:r>
              <a:rPr lang="es-ES" b="1" dirty="0">
                <a:solidFill>
                  <a:srgbClr val="0070C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s-ES" b="1" dirty="0" smtClean="0">
                <a:solidFill>
                  <a:srgbClr val="0070C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vocacional</a:t>
            </a:r>
            <a:r>
              <a:rPr lang="es-ES" b="1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:</a:t>
            </a:r>
            <a:endParaRPr lang="es-E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Igreja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já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instituiu em tempos remotos 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alguns ministérios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para prestar devidamente o 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culto sagrado a Deus e ao serviço do Povo de Deus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, segundo as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necessidades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; 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eles,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foram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confiados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aos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fiéis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, para que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pudessem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exercê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-los, </a:t>
            </a:r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funções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litúrgico-religiosas e caritativas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, de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acordo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as diversas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circunstâncias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Esses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ministérios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eram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muitas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vezes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conferidos </a:t>
            </a:r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rito especial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pelo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qual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o fiel,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vez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obtida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bênção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de Deus, era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constituído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dentro de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classe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graú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exercer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determinada </a:t>
            </a:r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função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eclesiástica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172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3196" y="313610"/>
            <a:ext cx="10682434" cy="626548"/>
          </a:xfrm>
        </p:spPr>
        <p:txBody>
          <a:bodyPr>
            <a:normAutofit fontScale="90000"/>
          </a:bodyPr>
          <a:lstStyle/>
          <a:p>
            <a:r>
              <a:rPr lang="es-ES" sz="2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MINISTERIA </a:t>
            </a:r>
            <a:r>
              <a:rPr lang="es-E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QUAEDAM</a:t>
            </a:r>
            <a:r>
              <a:rPr lang="es-ES" sz="2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: (</a:t>
            </a:r>
            <a:r>
              <a:rPr lang="es-ES" sz="2800" b="1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1972)</a:t>
            </a:r>
            <a:br>
              <a:rPr lang="es-ES" sz="2800" b="1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ES" sz="2800" b="1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r>
              <a:rPr lang="es-ES" sz="2800" b="1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(CONTINUIDADE E DESCONTINUIDADE COM A IGREJA ANTIGA</a:t>
            </a:r>
            <a:endParaRPr lang="pt-BR" sz="2800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7577" y="1094705"/>
            <a:ext cx="11526591" cy="531897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ES" dirty="0" err="1"/>
              <a:t>Portanto</a:t>
            </a:r>
            <a:r>
              <a:rPr lang="es-ES" dirty="0"/>
              <a:t>, </a:t>
            </a:r>
            <a:r>
              <a:rPr lang="es-ES" dirty="0" err="1"/>
              <a:t>depois</a:t>
            </a:r>
            <a:r>
              <a:rPr lang="es-ES" dirty="0"/>
              <a:t> de madura </a:t>
            </a:r>
            <a:r>
              <a:rPr lang="es-ES" dirty="0" err="1"/>
              <a:t>reflexão</a:t>
            </a:r>
            <a:r>
              <a:rPr lang="es-ES" dirty="0"/>
              <a:t>, solicitando o voto dos peritos, consultando as </a:t>
            </a:r>
            <a:r>
              <a:rPr lang="es-ES" dirty="0" err="1"/>
              <a:t>Conferências</a:t>
            </a:r>
            <a:r>
              <a:rPr lang="es-ES" dirty="0"/>
              <a:t> </a:t>
            </a:r>
            <a:r>
              <a:rPr lang="es-ES" dirty="0" err="1"/>
              <a:t>Episcopais</a:t>
            </a:r>
            <a:r>
              <a:rPr lang="es-ES" dirty="0"/>
              <a:t> e levando em </a:t>
            </a:r>
            <a:r>
              <a:rPr lang="es-ES" dirty="0" err="1"/>
              <a:t>conta</a:t>
            </a:r>
            <a:r>
              <a:rPr lang="es-ES" dirty="0"/>
              <a:t> </a:t>
            </a:r>
            <a:r>
              <a:rPr lang="es-ES" dirty="0" err="1"/>
              <a:t>suas</a:t>
            </a:r>
            <a:r>
              <a:rPr lang="es-ES" dirty="0"/>
              <a:t> </a:t>
            </a:r>
            <a:r>
              <a:rPr lang="es-ES" dirty="0" err="1"/>
              <a:t>opiniões</a:t>
            </a:r>
            <a:r>
              <a:rPr lang="es-ES" dirty="0"/>
              <a:t>, e igualmente </a:t>
            </a:r>
            <a:r>
              <a:rPr lang="es-ES" dirty="0" err="1"/>
              <a:t>depois</a:t>
            </a:r>
            <a:r>
              <a:rPr lang="es-ES" dirty="0"/>
              <a:t> de deliberar </a:t>
            </a:r>
            <a:r>
              <a:rPr lang="es-ES" dirty="0" err="1"/>
              <a:t>com</a:t>
            </a:r>
            <a:r>
              <a:rPr lang="es-ES" dirty="0"/>
              <a:t> </a:t>
            </a:r>
            <a:r>
              <a:rPr lang="es-ES" dirty="0" err="1"/>
              <a:t>nossos</a:t>
            </a:r>
            <a:r>
              <a:rPr lang="es-ES" dirty="0"/>
              <a:t> venerados </a:t>
            </a:r>
            <a:r>
              <a:rPr lang="es-ES" dirty="0" err="1"/>
              <a:t>Irmãos</a:t>
            </a:r>
            <a:r>
              <a:rPr lang="es-ES" dirty="0"/>
              <a:t> </a:t>
            </a:r>
            <a:r>
              <a:rPr lang="es-ES" dirty="0" err="1"/>
              <a:t>membros</a:t>
            </a:r>
            <a:r>
              <a:rPr lang="es-ES" dirty="0"/>
              <a:t> das Sagradas </a:t>
            </a:r>
            <a:r>
              <a:rPr lang="es-ES" dirty="0" err="1"/>
              <a:t>Congregações</a:t>
            </a:r>
            <a:r>
              <a:rPr lang="es-ES" dirty="0"/>
              <a:t> competentes, </a:t>
            </a:r>
            <a:r>
              <a:rPr lang="es-ES" dirty="0" err="1"/>
              <a:t>com</a:t>
            </a:r>
            <a:r>
              <a:rPr lang="es-ES" dirty="0"/>
              <a:t> </a:t>
            </a:r>
            <a:r>
              <a:rPr lang="es-ES" dirty="0" err="1"/>
              <a:t>nossa</a:t>
            </a:r>
            <a:r>
              <a:rPr lang="es-ES" dirty="0"/>
              <a:t> </a:t>
            </a:r>
            <a:r>
              <a:rPr lang="es-ES" dirty="0" err="1"/>
              <a:t>Autoridade</a:t>
            </a:r>
            <a:r>
              <a:rPr lang="es-ES" dirty="0"/>
              <a:t> Apostólica, </a:t>
            </a:r>
            <a:r>
              <a:rPr lang="es-ES" dirty="0" err="1"/>
              <a:t>estabelecemos</a:t>
            </a:r>
            <a:r>
              <a:rPr lang="es-ES" dirty="0"/>
              <a:t> o </a:t>
            </a:r>
            <a:r>
              <a:rPr lang="es-ES" dirty="0" err="1"/>
              <a:t>seguinte</a:t>
            </a:r>
            <a:r>
              <a:rPr lang="es-ES" dirty="0"/>
              <a:t>: </a:t>
            </a:r>
            <a:r>
              <a:rPr lang="es-ES" b="1" dirty="0">
                <a:solidFill>
                  <a:srgbClr val="FF0000"/>
                </a:solidFill>
              </a:rPr>
              <a:t>normas, </a:t>
            </a:r>
            <a:r>
              <a:rPr lang="es-ES" b="1" dirty="0" err="1">
                <a:solidFill>
                  <a:srgbClr val="FF0000"/>
                </a:solidFill>
              </a:rPr>
              <a:t>revogando</a:t>
            </a:r>
            <a:r>
              <a:rPr lang="es-ES" b="1" dirty="0">
                <a:solidFill>
                  <a:srgbClr val="FF0000"/>
                </a:solidFill>
              </a:rPr>
              <a:t>, se </a:t>
            </a:r>
            <a:r>
              <a:rPr lang="es-ES" b="1" dirty="0" err="1">
                <a:solidFill>
                  <a:srgbClr val="FF0000"/>
                </a:solidFill>
              </a:rPr>
              <a:t>necessário</a:t>
            </a:r>
            <a:r>
              <a:rPr lang="es-ES" b="1" dirty="0">
                <a:solidFill>
                  <a:srgbClr val="FF0000"/>
                </a:solidFill>
              </a:rPr>
              <a:t> e na medida do </a:t>
            </a:r>
            <a:r>
              <a:rPr lang="es-ES" b="1" dirty="0" err="1">
                <a:solidFill>
                  <a:srgbClr val="FF0000"/>
                </a:solidFill>
              </a:rPr>
              <a:t>necessário</a:t>
            </a:r>
            <a:r>
              <a:rPr lang="es-ES" b="1" dirty="0">
                <a:solidFill>
                  <a:srgbClr val="FF0000"/>
                </a:solidFill>
              </a:rPr>
              <a:t>, as </a:t>
            </a:r>
            <a:r>
              <a:rPr lang="es-ES" b="1" dirty="0" err="1">
                <a:solidFill>
                  <a:srgbClr val="FF0000"/>
                </a:solidFill>
              </a:rPr>
              <a:t>prescrições</a:t>
            </a:r>
            <a:r>
              <a:rPr lang="es-ES" b="1" dirty="0">
                <a:solidFill>
                  <a:srgbClr val="FF0000"/>
                </a:solidFill>
              </a:rPr>
              <a:t> do Código de </a:t>
            </a:r>
            <a:r>
              <a:rPr lang="es-ES" b="1" dirty="0" err="1">
                <a:solidFill>
                  <a:srgbClr val="FF0000"/>
                </a:solidFill>
              </a:rPr>
              <a:t>Direito</a:t>
            </a: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b="1" dirty="0" err="1">
                <a:solidFill>
                  <a:srgbClr val="FF0000"/>
                </a:solidFill>
              </a:rPr>
              <a:t>Canônico</a:t>
            </a:r>
            <a:r>
              <a:rPr lang="es-ES" b="1" dirty="0">
                <a:solidFill>
                  <a:srgbClr val="FF0000"/>
                </a:solidFill>
              </a:rPr>
              <a:t> até </a:t>
            </a:r>
            <a:r>
              <a:rPr lang="es-ES" b="1" dirty="0" err="1">
                <a:solidFill>
                  <a:srgbClr val="FF0000"/>
                </a:solidFill>
              </a:rPr>
              <a:t>agora</a:t>
            </a:r>
            <a:r>
              <a:rPr lang="es-ES" b="1" dirty="0">
                <a:solidFill>
                  <a:srgbClr val="FF0000"/>
                </a:solidFill>
              </a:rPr>
              <a:t> em vigor</a:t>
            </a:r>
            <a:r>
              <a:rPr lang="es-ES" b="1" dirty="0"/>
              <a:t>,</a:t>
            </a:r>
            <a:r>
              <a:rPr lang="es-ES" dirty="0"/>
              <a:t> e as promulgamos </a:t>
            </a:r>
            <a:r>
              <a:rPr lang="es-ES" dirty="0" err="1"/>
              <a:t>com</a:t>
            </a:r>
            <a:r>
              <a:rPr lang="es-ES" dirty="0"/>
              <a:t> esta Carta.</a:t>
            </a:r>
            <a:endParaRPr lang="pt-BR" dirty="0"/>
          </a:p>
          <a:p>
            <a:pPr marL="0" indent="0" algn="just">
              <a:buNone/>
            </a:pPr>
            <a:r>
              <a:rPr lang="es-ES" dirty="0" smtClean="0"/>
              <a:t>		II</a:t>
            </a:r>
            <a:r>
              <a:rPr lang="es-ES" dirty="0"/>
              <a:t>. </a:t>
            </a:r>
            <a:r>
              <a:rPr lang="es-ES" dirty="0" err="1"/>
              <a:t>Aqueles</a:t>
            </a:r>
            <a:r>
              <a:rPr lang="es-ES" dirty="0"/>
              <a:t> que até </a:t>
            </a:r>
            <a:r>
              <a:rPr lang="es-ES" dirty="0" err="1"/>
              <a:t>agora</a:t>
            </a:r>
            <a:r>
              <a:rPr lang="es-ES" dirty="0"/>
              <a:t> </a:t>
            </a:r>
            <a:r>
              <a:rPr lang="es-ES" dirty="0" err="1"/>
              <a:t>eram</a:t>
            </a:r>
            <a:r>
              <a:rPr lang="es-ES" dirty="0"/>
              <a:t> </a:t>
            </a:r>
            <a:r>
              <a:rPr lang="es-ES" dirty="0" err="1"/>
              <a:t>conhecidos</a:t>
            </a:r>
            <a:r>
              <a:rPr lang="es-ES" dirty="0"/>
              <a:t> pelo </a:t>
            </a:r>
            <a:r>
              <a:rPr lang="es-ES" dirty="0" err="1"/>
              <a:t>nome</a:t>
            </a:r>
            <a:r>
              <a:rPr lang="es-ES" dirty="0"/>
              <a:t> de "</a:t>
            </a:r>
            <a:r>
              <a:rPr lang="es-ES" dirty="0" err="1"/>
              <a:t>Ordens</a:t>
            </a:r>
            <a:r>
              <a:rPr lang="es-ES" dirty="0"/>
              <a:t> Menores", </a:t>
            </a:r>
            <a:r>
              <a:rPr lang="es-ES" dirty="0" err="1"/>
              <a:t>passarão</a:t>
            </a:r>
            <a:r>
              <a:rPr lang="es-ES" dirty="0"/>
              <a:t> a ser chamados de "Ministérios".</a:t>
            </a:r>
            <a:endParaRPr lang="pt-BR" dirty="0"/>
          </a:p>
          <a:p>
            <a:pPr marL="0" indent="0" algn="just">
              <a:buNone/>
            </a:pPr>
            <a:r>
              <a:rPr lang="es-ES" dirty="0" smtClean="0"/>
              <a:t>		III</a:t>
            </a:r>
            <a:r>
              <a:rPr lang="es-ES" dirty="0"/>
              <a:t>. Os ministérios </a:t>
            </a:r>
            <a:r>
              <a:rPr lang="es-ES" dirty="0" err="1"/>
              <a:t>podem</a:t>
            </a:r>
            <a:r>
              <a:rPr lang="es-ES" dirty="0"/>
              <a:t> ser confiados a </a:t>
            </a:r>
            <a:r>
              <a:rPr lang="es-ES" dirty="0" err="1"/>
              <a:t>leigos</a:t>
            </a:r>
            <a:r>
              <a:rPr lang="es-ES" dirty="0"/>
              <a:t>, para que </a:t>
            </a:r>
            <a:r>
              <a:rPr lang="es-ES" dirty="0" err="1"/>
              <a:t>não</a:t>
            </a:r>
            <a:r>
              <a:rPr lang="es-ES" dirty="0"/>
              <a:t> </a:t>
            </a:r>
            <a:r>
              <a:rPr lang="es-ES" dirty="0" err="1"/>
              <a:t>sejam</a:t>
            </a:r>
            <a:r>
              <a:rPr lang="es-ES" dirty="0"/>
              <a:t> considerados algo reservado </a:t>
            </a:r>
            <a:r>
              <a:rPr lang="es-ES" dirty="0" err="1"/>
              <a:t>aos</a:t>
            </a:r>
            <a:r>
              <a:rPr lang="es-ES" dirty="0"/>
              <a:t> candidatos ao sacramento da </a:t>
            </a:r>
            <a:r>
              <a:rPr lang="es-ES" dirty="0" err="1"/>
              <a:t>Ordem</a:t>
            </a:r>
            <a:r>
              <a:rPr lang="es-ES" dirty="0" smtClean="0"/>
              <a:t>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smtClean="0"/>
              <a:t>	IV.</a:t>
            </a:r>
            <a:r>
              <a:rPr lang="es-ES" dirty="0" smtClean="0"/>
              <a:t>Os </a:t>
            </a:r>
            <a:r>
              <a:rPr lang="es-ES" dirty="0"/>
              <a:t>ministérios que </a:t>
            </a:r>
            <a:r>
              <a:rPr lang="es-ES" dirty="0" err="1"/>
              <a:t>devem</a:t>
            </a:r>
            <a:r>
              <a:rPr lang="es-ES" dirty="0"/>
              <a:t> ser </a:t>
            </a:r>
            <a:r>
              <a:rPr lang="es-ES" dirty="0" err="1"/>
              <a:t>mantidos</a:t>
            </a:r>
            <a:r>
              <a:rPr lang="es-ES" dirty="0"/>
              <a:t> em toda a Igreja latina, adaptando-os </a:t>
            </a:r>
            <a:r>
              <a:rPr lang="es-ES" dirty="0" err="1"/>
              <a:t>às</a:t>
            </a:r>
            <a:r>
              <a:rPr lang="es-ES" dirty="0"/>
              <a:t> </a:t>
            </a:r>
            <a:r>
              <a:rPr lang="es-ES" dirty="0" err="1"/>
              <a:t>necessidades</a:t>
            </a:r>
            <a:r>
              <a:rPr lang="es-ES" dirty="0"/>
              <a:t> </a:t>
            </a:r>
            <a:r>
              <a:rPr lang="es-ES" dirty="0" err="1"/>
              <a:t>atuais</a:t>
            </a:r>
            <a:r>
              <a:rPr lang="es-ES" dirty="0"/>
              <a:t>, </a:t>
            </a:r>
            <a:r>
              <a:rPr lang="es-ES" dirty="0" err="1"/>
              <a:t>são</a:t>
            </a:r>
            <a:r>
              <a:rPr lang="es-ES" dirty="0"/>
              <a:t> </a:t>
            </a:r>
            <a:r>
              <a:rPr lang="es-ES" dirty="0" err="1"/>
              <a:t>dois</a:t>
            </a:r>
            <a:r>
              <a:rPr lang="es-ES" dirty="0"/>
              <a:t>: </a:t>
            </a:r>
            <a:r>
              <a:rPr lang="es-ES" b="1" dirty="0">
                <a:solidFill>
                  <a:srgbClr val="FF0000"/>
                </a:solidFill>
              </a:rPr>
              <a:t>o de </a:t>
            </a:r>
            <a:r>
              <a:rPr lang="es-ES" b="1" i="1" dirty="0" err="1">
                <a:solidFill>
                  <a:srgbClr val="FF0000"/>
                </a:solidFill>
              </a:rPr>
              <a:t>Leitor</a:t>
            </a:r>
            <a:r>
              <a:rPr lang="es-ES" b="1" i="1" dirty="0">
                <a:solidFill>
                  <a:srgbClr val="FF0000"/>
                </a:solidFill>
              </a:rPr>
              <a:t> e</a:t>
            </a:r>
            <a:r>
              <a:rPr lang="es-ES" b="1" dirty="0">
                <a:solidFill>
                  <a:srgbClr val="FF0000"/>
                </a:solidFill>
              </a:rPr>
              <a:t> o de </a:t>
            </a:r>
            <a:r>
              <a:rPr lang="es-ES" b="1" i="1" dirty="0">
                <a:solidFill>
                  <a:srgbClr val="FF0000"/>
                </a:solidFill>
              </a:rPr>
              <a:t>Acólito</a:t>
            </a:r>
            <a:r>
              <a:rPr lang="es-ES" i="1" dirty="0"/>
              <a:t>. </a:t>
            </a:r>
            <a:r>
              <a:rPr lang="es-ES" dirty="0"/>
              <a:t>As </a:t>
            </a:r>
            <a:r>
              <a:rPr lang="es-ES" dirty="0" err="1"/>
              <a:t>funções</a:t>
            </a:r>
            <a:r>
              <a:rPr lang="es-ES" dirty="0"/>
              <a:t> </a:t>
            </a:r>
            <a:r>
              <a:rPr lang="es-ES" dirty="0" err="1"/>
              <a:t>desempenhadas</a:t>
            </a:r>
            <a:r>
              <a:rPr lang="es-ES" dirty="0"/>
              <a:t> até </a:t>
            </a:r>
            <a:r>
              <a:rPr lang="es-ES" dirty="0" err="1"/>
              <a:t>agora</a:t>
            </a:r>
            <a:r>
              <a:rPr lang="es-ES" dirty="0"/>
              <a:t> pelo Subdiácono </a:t>
            </a:r>
            <a:r>
              <a:rPr lang="es-ES" dirty="0" err="1"/>
              <a:t>são</a:t>
            </a:r>
            <a:r>
              <a:rPr lang="es-ES" dirty="0"/>
              <a:t> confiadas ao </a:t>
            </a:r>
            <a:r>
              <a:rPr lang="es-ES" dirty="0" err="1"/>
              <a:t>Leitor</a:t>
            </a:r>
            <a:r>
              <a:rPr lang="es-ES" dirty="0"/>
              <a:t> e ao Acólito; </a:t>
            </a:r>
            <a:r>
              <a:rPr lang="es-ES" dirty="0" err="1"/>
              <a:t>Portanto</a:t>
            </a:r>
            <a:r>
              <a:rPr lang="es-ES" dirty="0"/>
              <a:t>, a </a:t>
            </a:r>
            <a:r>
              <a:rPr lang="es-ES" dirty="0" err="1"/>
              <a:t>Ordem</a:t>
            </a:r>
            <a:r>
              <a:rPr lang="es-ES" dirty="0"/>
              <a:t> </a:t>
            </a:r>
            <a:r>
              <a:rPr lang="es-ES" dirty="0" err="1"/>
              <a:t>Maior</a:t>
            </a:r>
            <a:r>
              <a:rPr lang="es-ES" dirty="0"/>
              <a:t> do Subdiaconado </a:t>
            </a:r>
            <a:r>
              <a:rPr lang="es-ES" dirty="0" err="1"/>
              <a:t>deixa</a:t>
            </a:r>
            <a:r>
              <a:rPr lang="es-ES" dirty="0"/>
              <a:t> de existir na Igreja latina. No </a:t>
            </a:r>
            <a:r>
              <a:rPr lang="es-ES" dirty="0" err="1"/>
              <a:t>entanto</a:t>
            </a:r>
            <a:r>
              <a:rPr lang="es-ES" dirty="0"/>
              <a:t>, </a:t>
            </a:r>
            <a:r>
              <a:rPr lang="es-ES" dirty="0" err="1"/>
              <a:t>isso</a:t>
            </a:r>
            <a:r>
              <a:rPr lang="es-ES" dirty="0"/>
              <a:t> </a:t>
            </a:r>
            <a:r>
              <a:rPr lang="es-ES" dirty="0" err="1"/>
              <a:t>não</a:t>
            </a:r>
            <a:r>
              <a:rPr lang="es-ES" dirty="0"/>
              <a:t> </a:t>
            </a:r>
            <a:r>
              <a:rPr lang="es-ES" dirty="0" err="1"/>
              <a:t>impede</a:t>
            </a:r>
            <a:r>
              <a:rPr lang="es-ES" dirty="0"/>
              <a:t> que, em alguns lugares, na </a:t>
            </a:r>
            <a:r>
              <a:rPr lang="es-ES" dirty="0" err="1"/>
              <a:t>opinião</a:t>
            </a:r>
            <a:r>
              <a:rPr lang="es-ES" dirty="0"/>
              <a:t> das </a:t>
            </a:r>
            <a:r>
              <a:rPr lang="es-ES" dirty="0" err="1"/>
              <a:t>Conferências</a:t>
            </a:r>
            <a:r>
              <a:rPr lang="es-ES" dirty="0"/>
              <a:t> </a:t>
            </a:r>
            <a:r>
              <a:rPr lang="es-ES" dirty="0" err="1"/>
              <a:t>Episcopais</a:t>
            </a:r>
            <a:r>
              <a:rPr lang="es-ES" dirty="0"/>
              <a:t>, o Acólito </a:t>
            </a:r>
            <a:r>
              <a:rPr lang="es-ES" dirty="0" err="1"/>
              <a:t>também</a:t>
            </a:r>
            <a:r>
              <a:rPr lang="es-ES" dirty="0"/>
              <a:t> </a:t>
            </a:r>
            <a:r>
              <a:rPr lang="es-ES" dirty="0" err="1"/>
              <a:t>possa</a:t>
            </a:r>
            <a:r>
              <a:rPr lang="es-ES" dirty="0"/>
              <a:t> ser chamado de Subdiácono</a:t>
            </a:r>
            <a:r>
              <a:rPr lang="es-ES" dirty="0" smtClean="0"/>
              <a:t>.</a:t>
            </a:r>
          </a:p>
          <a:p>
            <a:pPr marL="0" indent="0" algn="just">
              <a:buNone/>
            </a:pPr>
            <a:r>
              <a:rPr lang="es-ES" dirty="0" smtClean="0"/>
              <a:t>		VII</a:t>
            </a:r>
            <a:r>
              <a:rPr lang="es-ES" dirty="0"/>
              <a:t>. A </a:t>
            </a:r>
            <a:r>
              <a:rPr lang="es-ES" dirty="0" err="1"/>
              <a:t>instituição</a:t>
            </a:r>
            <a:r>
              <a:rPr lang="es-ES" dirty="0"/>
              <a:t> de </a:t>
            </a:r>
            <a:r>
              <a:rPr lang="es-ES" dirty="0" err="1"/>
              <a:t>Leitor</a:t>
            </a:r>
            <a:r>
              <a:rPr lang="es-ES" dirty="0"/>
              <a:t> e Acólito, segundo a </a:t>
            </a:r>
            <a:r>
              <a:rPr lang="es-ES" dirty="0" err="1"/>
              <a:t>venerável</a:t>
            </a:r>
            <a:r>
              <a:rPr lang="es-ES" dirty="0"/>
              <a:t> </a:t>
            </a:r>
            <a:r>
              <a:rPr lang="es-ES" dirty="0" err="1"/>
              <a:t>tradição</a:t>
            </a:r>
            <a:r>
              <a:rPr lang="es-ES" dirty="0"/>
              <a:t> da Igreja, é </a:t>
            </a:r>
            <a:r>
              <a:rPr lang="es-ES" b="1" dirty="0">
                <a:solidFill>
                  <a:srgbClr val="FF0000"/>
                </a:solidFill>
              </a:rPr>
              <a:t>reservada </a:t>
            </a:r>
            <a:r>
              <a:rPr lang="es-ES" b="1" dirty="0" err="1">
                <a:solidFill>
                  <a:srgbClr val="FF0000"/>
                </a:solidFill>
              </a:rPr>
              <a:t>aos</a:t>
            </a: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b="1" dirty="0" err="1">
                <a:solidFill>
                  <a:srgbClr val="FF0000"/>
                </a:solidFill>
              </a:rPr>
              <a:t>homens</a:t>
            </a:r>
            <a:r>
              <a:rPr lang="es-ES" b="1" dirty="0">
                <a:solidFill>
                  <a:srgbClr val="FF0000"/>
                </a:solidFill>
              </a:rPr>
              <a:t>.</a:t>
            </a:r>
            <a:endParaRPr lang="pt-BR" b="1" dirty="0">
              <a:solidFill>
                <a:srgbClr val="FF0000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6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8332"/>
          </a:xfrm>
        </p:spPr>
        <p:txBody>
          <a:bodyPr>
            <a:noAutofit/>
          </a:bodyPr>
          <a:lstStyle/>
          <a:p>
            <a:pPr algn="ctr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MINISTÉRIA QUAEDAM:(1972)</a:t>
            </a:r>
            <a:b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(CONTINUIDADE E DESCONTINUIDADE COM A IGREJA ANTIGA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7546" y="1132764"/>
            <a:ext cx="11464120" cy="50441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b="1" dirty="0">
                <a:solidFill>
                  <a:srgbClr val="002060"/>
                </a:solidFill>
              </a:rPr>
              <a:t>A</a:t>
            </a:r>
            <a:r>
              <a:rPr lang="pt-BR" b="1" dirty="0" smtClean="0">
                <a:solidFill>
                  <a:srgbClr val="002060"/>
                </a:solidFill>
              </a:rPr>
              <a:t>firmava </a:t>
            </a:r>
            <a:r>
              <a:rPr lang="pt-BR" b="1" dirty="0">
                <a:solidFill>
                  <a:srgbClr val="002060"/>
                </a:solidFill>
              </a:rPr>
              <a:t>o Papa Paulo VI:</a:t>
            </a:r>
            <a:r>
              <a:rPr lang="pt-BR" dirty="0"/>
              <a:t> </a:t>
            </a: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b="1" dirty="0" smtClean="0">
                <a:latin typeface="Arial Black" panose="020B0A04020102020204" pitchFamily="34" charset="0"/>
              </a:rPr>
              <a:t>“</a:t>
            </a:r>
            <a:r>
              <a:rPr lang="pt-BR" b="1" dirty="0">
                <a:latin typeface="Arial Black" panose="020B0A04020102020204" pitchFamily="34" charset="0"/>
              </a:rPr>
              <a:t>Além dos ministérios comuns a toda a Igreja latina, nada impede as Conferências Episcopais de pedir à Sé Apostólica que institua outros que, por motivos particulares, considerem necessários ou muito úteis na sua própria </a:t>
            </a:r>
            <a:r>
              <a:rPr lang="pt-BR" b="1" dirty="0" smtClean="0">
                <a:latin typeface="Arial Black" panose="020B0A04020102020204" pitchFamily="34" charset="0"/>
              </a:rPr>
              <a:t>região.</a:t>
            </a:r>
          </a:p>
          <a:p>
            <a:pPr marL="0" indent="0" algn="just">
              <a:buNone/>
            </a:pPr>
            <a:r>
              <a:rPr lang="pt-BR" b="1" dirty="0">
                <a:latin typeface="Arial Black" panose="020B0A04020102020204" pitchFamily="34" charset="0"/>
              </a:rPr>
              <a:t>	</a:t>
            </a:r>
            <a:r>
              <a:rPr lang="pt-BR" b="1" dirty="0" smtClean="0">
                <a:latin typeface="Arial Black" panose="020B0A04020102020204" pitchFamily="34" charset="0"/>
              </a:rPr>
              <a:t>	- Entre </a:t>
            </a:r>
            <a:r>
              <a:rPr lang="pt-BR" b="1" dirty="0">
                <a:latin typeface="Arial Black" panose="020B0A04020102020204" pitchFamily="34" charset="0"/>
              </a:rPr>
              <a:t>estes encontram-se, por exemplo, o ofício de </a:t>
            </a:r>
            <a:r>
              <a:rPr lang="pt-BR" b="1" dirty="0" err="1">
                <a:latin typeface="Arial Black" panose="020B0A04020102020204" pitchFamily="34" charset="0"/>
              </a:rPr>
              <a:t>Ostiário</a:t>
            </a:r>
            <a:r>
              <a:rPr lang="pt-BR" b="1" dirty="0">
                <a:latin typeface="Arial Black" panose="020B0A04020102020204" pitchFamily="34" charset="0"/>
              </a:rPr>
              <a:t>, Exorcista </a:t>
            </a:r>
            <a:r>
              <a:rPr lang="pt-BR" b="1" dirty="0">
                <a:solidFill>
                  <a:srgbClr val="FF0000"/>
                </a:solidFill>
                <a:latin typeface="Arial Black" panose="020B0A04020102020204" pitchFamily="34" charset="0"/>
              </a:rPr>
              <a:t>e Catequista</a:t>
            </a:r>
            <a:r>
              <a:rPr lang="pt-BR" b="1" dirty="0">
                <a:latin typeface="Arial Black" panose="020B0A04020102020204" pitchFamily="34" charset="0"/>
              </a:rPr>
              <a:t>, e outros que são confiados a quem cuida das obras de caridade, quando esta função não é confiada aos diáconos</a:t>
            </a:r>
            <a:r>
              <a:rPr lang="pt-BR" b="1" dirty="0" smtClean="0">
                <a:latin typeface="Arial Black" panose="020B0A04020102020204" pitchFamily="34" charset="0"/>
              </a:rPr>
              <a:t>”. </a:t>
            </a:r>
          </a:p>
          <a:p>
            <a:pPr marL="0" indent="0" algn="r">
              <a:buNone/>
            </a:pPr>
            <a:r>
              <a:rPr lang="pt-BR" sz="2000" dirty="0"/>
              <a:t> </a:t>
            </a:r>
            <a:r>
              <a:rPr lang="pt-BR" sz="2000" dirty="0" smtClean="0"/>
              <a:t>                                                             </a:t>
            </a:r>
            <a:r>
              <a:rPr lang="pt-BR" sz="2000" b="1" dirty="0" smtClean="0">
                <a:solidFill>
                  <a:srgbClr val="FF0000"/>
                </a:solidFill>
              </a:rPr>
              <a:t>(</a:t>
            </a:r>
            <a:r>
              <a:rPr lang="pt-BR" sz="2000" b="1" dirty="0">
                <a:solidFill>
                  <a:srgbClr val="FF0000"/>
                </a:solidFill>
              </a:rPr>
              <a:t>PAUL0 PP. VI: </a:t>
            </a:r>
            <a:r>
              <a:rPr lang="pt-BR" sz="2000" b="1" dirty="0" err="1">
                <a:solidFill>
                  <a:srgbClr val="FF0000"/>
                </a:solidFill>
              </a:rPr>
              <a:t>Ministéria</a:t>
            </a:r>
            <a:r>
              <a:rPr lang="pt-BR" sz="2000" b="1" dirty="0">
                <a:solidFill>
                  <a:srgbClr val="FF0000"/>
                </a:solidFill>
              </a:rPr>
              <a:t> </a:t>
            </a:r>
            <a:r>
              <a:rPr lang="pt-BR" sz="2000" b="1" dirty="0" err="1" smtClean="0">
                <a:solidFill>
                  <a:srgbClr val="FF0000"/>
                </a:solidFill>
              </a:rPr>
              <a:t>Quaedam</a:t>
            </a:r>
            <a:r>
              <a:rPr lang="pt-BR" sz="2000" b="1" dirty="0" smtClean="0">
                <a:solidFill>
                  <a:srgbClr val="FF0000"/>
                </a:solidFill>
              </a:rPr>
              <a:t>, n 05</a:t>
            </a:r>
            <a:r>
              <a:rPr lang="pt-BR" b="1" dirty="0" smtClean="0">
                <a:solidFill>
                  <a:srgbClr val="FF0000"/>
                </a:solidFill>
              </a:rPr>
              <a:t>)</a:t>
            </a:r>
          </a:p>
          <a:p>
            <a:pPr marL="0" indent="0" algn="just">
              <a:buNone/>
            </a:pP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6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642303"/>
              </p:ext>
            </p:extLst>
          </p:nvPr>
        </p:nvGraphicFramePr>
        <p:xfrm>
          <a:off x="1745915" y="2498502"/>
          <a:ext cx="7814944" cy="2154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1208"/>
                <a:gridCol w="3893736"/>
              </a:tblGrid>
              <a:tr h="21541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 Black" panose="020B0A04020102020204" pitchFamily="34" charset="0"/>
                        </a:rPr>
                        <a:t>ORDENADOS</a:t>
                      </a:r>
                    </a:p>
                    <a:p>
                      <a:pPr indent="760095"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indent="760095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 Black" panose="020B0A04020102020204" pitchFamily="34" charset="0"/>
                        </a:rPr>
                        <a:t>- Diaconato</a:t>
                      </a:r>
                    </a:p>
                    <a:p>
                      <a:pPr indent="760095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 Black" panose="020B0A04020102020204" pitchFamily="34" charset="0"/>
                        </a:rPr>
                        <a:t>- Presbiterado</a:t>
                      </a:r>
                    </a:p>
                    <a:p>
                      <a:pPr indent="760095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 Black" panose="020B0A04020102020204" pitchFamily="34" charset="0"/>
                        </a:rPr>
                        <a:t>- Episcopado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NÃO-ORDENADOS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Ministério Laico:  Leitor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01295" algn="l"/>
                          <a:tab pos="1821815" algn="l"/>
                        </a:tabLst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Acólito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01295" algn="l"/>
                          <a:tab pos="1821815" algn="l"/>
                        </a:tabLst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</a:t>
                      </a:r>
                      <a:endParaRPr lang="pt-BR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42681" y="879781"/>
            <a:ext cx="964072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760413"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  <a:tab pos="1822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  <a:tab pos="1822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  <a:tab pos="1822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  <a:tab pos="1822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  <a:tab pos="1822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  <a:tab pos="1822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  <a:tab pos="1822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  <a:tab pos="1822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  <a:tab pos="1822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760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613" algn="l"/>
                <a:tab pos="1822450" algn="l"/>
              </a:tabLst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Dessa forma, estabelece na Igreja Latina, um ordenamento, quanto aos ministérios: </a:t>
            </a:r>
            <a:endParaRPr kumimoji="0" lang="pt-BR" altLang="pt-B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marL="0" marR="0" lvl="0" indent="760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613" algn="l"/>
                <a:tab pos="1822450" algn="l"/>
              </a:tabLst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kumimoji="0" lang="pt-BR" altLang="pt-B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842681" y="4967488"/>
            <a:ext cx="11004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Ministério Laico está relacionado diretamente com o Batismo. Jamais com o ministério ordenado.</a:t>
            </a:r>
            <a:r>
              <a:rPr lang="pt-BR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53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034" y="687855"/>
            <a:ext cx="10825766" cy="522759"/>
          </a:xfrm>
        </p:spPr>
        <p:txBody>
          <a:bodyPr>
            <a:noAutofit/>
          </a:bodyPr>
          <a:lstStyle/>
          <a:p>
            <a:r>
              <a:rPr lang="pt-BR" sz="2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SPIRITUS DOMINI </a:t>
            </a:r>
            <a:r>
              <a:rPr lang="pt-BR" sz="2400" b="1" dirty="0" smtClean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(2021</a:t>
            </a:r>
            <a:r>
              <a:rPr lang="pt-BR" sz="2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) </a:t>
            </a:r>
            <a:r>
              <a:rPr lang="pt-BR" sz="2400" b="1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Continuidade e descontinuidade</a:t>
            </a:r>
            <a:br>
              <a:rPr lang="pt-BR" sz="2400" b="1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2400" b="1" dirty="0" smtClean="0"/>
              <a:t>Modificação do </a:t>
            </a:r>
            <a:r>
              <a:rPr lang="pt-BR" sz="2400" b="1" dirty="0" err="1" smtClean="0"/>
              <a:t>Cân</a:t>
            </a:r>
            <a:r>
              <a:rPr lang="pt-BR" sz="2400" b="1" dirty="0" smtClean="0"/>
              <a:t>. 230, inciso I do CIC, acerca do acesso das pessoas do sexo feminino ao ministério Instituído do Leitorado e Acolitado.</a:t>
            </a:r>
            <a:r>
              <a:rPr lang="pt-BR" sz="2400" dirty="0" smtClean="0"/>
              <a:t/>
            </a:r>
            <a:br>
              <a:rPr lang="pt-BR" sz="2400" dirty="0" smtClean="0"/>
            </a:b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2589" y="1210614"/>
            <a:ext cx="11832032" cy="540533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sz="3900" dirty="0">
                <a:latin typeface="Arial Black" panose="020B0A04020102020204" pitchFamily="34" charset="0"/>
              </a:rPr>
              <a:t>Neste sentido, diz o Papa Francisco</a:t>
            </a:r>
            <a:r>
              <a:rPr lang="pt-BR" sz="4500" dirty="0">
                <a:latin typeface="Arial Black" panose="020B0A04020102020204" pitchFamily="34" charset="0"/>
              </a:rPr>
              <a:t>: </a:t>
            </a:r>
          </a:p>
          <a:p>
            <a:pPr marL="0" indent="0" algn="just">
              <a:buNone/>
            </a:pPr>
            <a:r>
              <a:rPr lang="pt-BR" sz="23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marL="0" indent="0" algn="just">
              <a:buNone/>
            </a:pPr>
            <a:r>
              <a:rPr lang="pt-BR" sz="23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Seguindo </a:t>
            </a:r>
            <a:r>
              <a:rPr lang="pt-BR" sz="4200" b="1" dirty="0">
                <a:latin typeface="Arial" panose="020B0604020202020204" pitchFamily="34" charset="0"/>
                <a:cs typeface="Arial" panose="020B0604020202020204" pitchFamily="34" charset="0"/>
              </a:rPr>
              <a:t>uma tradição venerável, a </a:t>
            </a:r>
            <a:r>
              <a:rPr lang="pt-BR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recepção </a:t>
            </a:r>
            <a:r>
              <a:rPr lang="pt-BR" sz="4200" b="1" dirty="0">
                <a:latin typeface="Arial" panose="020B0604020202020204" pitchFamily="34" charset="0"/>
                <a:cs typeface="Arial" panose="020B0604020202020204" pitchFamily="34" charset="0"/>
              </a:rPr>
              <a:t>dos “ministérios laicais”, que São Paulo </a:t>
            </a:r>
            <a:r>
              <a:rPr lang="pt-BR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pt-BR" sz="4200" b="1" dirty="0">
                <a:latin typeface="Arial" panose="020B0604020202020204" pitchFamily="34" charset="0"/>
                <a:cs typeface="Arial" panose="020B0604020202020204" pitchFamily="34" charset="0"/>
              </a:rPr>
              <a:t>regulamentou no </a:t>
            </a:r>
            <a:r>
              <a:rPr lang="pt-BR" sz="4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Motu </a:t>
            </a:r>
            <a:r>
              <a:rPr lang="pt-BR" sz="4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Próprio </a:t>
            </a:r>
            <a:r>
              <a:rPr lang="pt-BR" sz="4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Ministeria</a:t>
            </a:r>
            <a:r>
              <a:rPr lang="pt-BR" sz="4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Quaedam</a:t>
            </a:r>
            <a:r>
              <a:rPr lang="pt-BR" sz="4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(17 de agosto de 1972</a:t>
            </a:r>
            <a:r>
              <a:rPr lang="pt-BR" sz="4200" b="1" dirty="0">
                <a:latin typeface="Arial" panose="020B0604020202020204" pitchFamily="34" charset="0"/>
                <a:cs typeface="Arial" panose="020B0604020202020204" pitchFamily="34" charset="0"/>
              </a:rPr>
              <a:t>), precedia em forma de preparação a </a:t>
            </a:r>
            <a:r>
              <a:rPr lang="pt-BR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recepção </a:t>
            </a:r>
            <a:r>
              <a:rPr lang="pt-BR" sz="4200" b="1" dirty="0">
                <a:latin typeface="Arial" panose="020B0604020202020204" pitchFamily="34" charset="0"/>
                <a:cs typeface="Arial" panose="020B0604020202020204" pitchFamily="34" charset="0"/>
              </a:rPr>
              <a:t>do Sacramento da Ordem, embora tais ministérios fossem conferidos a </a:t>
            </a:r>
            <a:r>
              <a:rPr lang="pt-BR" sz="4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outros fiéis idóneos de sexo masculino</a:t>
            </a:r>
            <a:r>
              <a:rPr lang="pt-BR" sz="4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pt-BR" sz="4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29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363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9143" y="419718"/>
            <a:ext cx="10515600" cy="603866"/>
          </a:xfrm>
        </p:spPr>
        <p:txBody>
          <a:bodyPr>
            <a:normAutofit fontScale="90000"/>
          </a:bodyPr>
          <a:lstStyle/>
          <a:p>
            <a:r>
              <a:rPr 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SPIRITUS </a:t>
            </a:r>
            <a:r>
              <a:rPr lang="pt-BR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DOMINI: </a:t>
            </a:r>
            <a:r>
              <a:rPr lang="pt-BR" sz="27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(Continuidade e descontinuidade) -2021</a:t>
            </a:r>
            <a:r>
              <a:rPr 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2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Modificação do </a:t>
            </a:r>
            <a:r>
              <a:rPr 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. 230, inciso I do CIC, acerca do acesso das pessoas do sexo femini</a:t>
            </a:r>
            <a:r>
              <a:rPr lang="pt-BR" sz="2000" b="1" dirty="0"/>
              <a:t>no ao ministério Instituído do Leitorado e Acolitado.</a:t>
            </a:r>
            <a:r>
              <a:rPr lang="pt-BR" sz="2000" dirty="0"/>
              <a:t/>
            </a:r>
            <a:br>
              <a:rPr lang="pt-BR" sz="2000" dirty="0"/>
            </a:br>
            <a:endParaRPr lang="pt-BR" sz="2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9558" y="1364776"/>
            <a:ext cx="11327641" cy="509061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{DIMENSÃO VOCACIONAL</a:t>
            </a:r>
            <a:r>
              <a:rPr lang="pt-B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}: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 algn="just">
              <a:buNone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	(...),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nestes últimos anos alcançou-se um desenvolvimento doutrinal que evidenciou como determinados ministérios instituídos pela Igreja têm como fundamento a </a:t>
            </a:r>
            <a:r>
              <a:rPr 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condição comum de batizado e o sacerdócio real recebido no Sacramento do </a:t>
            </a:r>
            <a:r>
              <a:rPr lang="pt-B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Batismo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; eles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são essencialmente distintos do ministério ordenado, recebido com o Sacramento da Ordem. Com efeito, também uma prática consolidada na Igreja latina confirmou que tais ministérios laicais, baseando-se no Sacramento do Batismo, podem ser confiados a todos os fiéis que forem idóneos, </a:t>
            </a: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sexo masculino ou feminino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, de acordo com quanto já é implicitamente previsto pelo cânone 230 § 2.</a:t>
            </a:r>
          </a:p>
          <a:p>
            <a:pPr marL="0" indent="0" algn="just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pt-BR" b="1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leigos que tiverem a idade e as aptidões </a:t>
            </a:r>
            <a:r>
              <a:rPr lang="pt-BR" b="1" i="1" dirty="0">
                <a:latin typeface="Arial" panose="020B0604020202020204" pitchFamily="34" charset="0"/>
                <a:cs typeface="Arial" panose="020B0604020202020204" pitchFamily="34" charset="0"/>
              </a:rPr>
              <a:t>determinadas com decreto pela Conferência Episcopal, </a:t>
            </a:r>
            <a:r>
              <a:rPr lang="pt-B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podem ser assumidos estavelmente, mediante o rito litúrgico estabelecido</a:t>
            </a:r>
            <a:r>
              <a:rPr lang="pt-BR" b="1" i="1" dirty="0">
                <a:latin typeface="Arial" panose="020B0604020202020204" pitchFamily="34" charset="0"/>
                <a:cs typeface="Arial" panose="020B0604020202020204" pitchFamily="34" charset="0"/>
              </a:rPr>
              <a:t>, nos ministérios de </a:t>
            </a:r>
            <a:r>
              <a:rPr lang="pt-B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leitores e de acólitos</a:t>
            </a:r>
            <a:r>
              <a:rPr lang="pt-BR" b="1" i="1" dirty="0">
                <a:latin typeface="Arial" panose="020B0604020202020204" pitchFamily="34" charset="0"/>
                <a:cs typeface="Arial" panose="020B0604020202020204" pitchFamily="34" charset="0"/>
              </a:rPr>
              <a:t>; no entanto, tal concessão não lhes atribui o direito ao sustento ou à remuneração por parte da </a:t>
            </a:r>
            <a:r>
              <a:rPr lang="pt-B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Igreja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”! </a:t>
            </a:r>
          </a:p>
          <a:p>
            <a:pPr marL="0" indent="0" algn="just">
              <a:buNone/>
            </a:pPr>
            <a:endParaRPr lang="pt-BR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pt-BR" sz="2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(Modificação: cânone 230 § I do Código de Direito Canônic</a:t>
            </a:r>
            <a:r>
              <a:rPr lang="pt-BR" sz="1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just">
              <a:buNone/>
            </a:pPr>
            <a:endParaRPr lang="pt-BR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48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ANTIQUUM MINISTERIUM</a:t>
            </a:r>
            <a:r>
              <a:rPr lang="pt-BR" b="1" dirty="0" smtClean="0"/>
              <a:t/>
            </a:r>
            <a:br>
              <a:rPr lang="pt-BR" b="1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3183" y="1078173"/>
            <a:ext cx="11784169" cy="546429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t-BR" dirty="0" smtClean="0"/>
              <a:t>E </a:t>
            </a:r>
            <a:r>
              <a:rPr lang="pt-BR" dirty="0"/>
              <a:t>neste horizonte, se inscreve a história do ministério do </a:t>
            </a:r>
            <a:r>
              <a:rPr lang="pt-BR" dirty="0" smtClean="0"/>
              <a:t>Catequista - </a:t>
            </a:r>
            <a:r>
              <a:rPr lang="pt-BR" dirty="0">
                <a:solidFill>
                  <a:srgbClr val="FF0000"/>
                </a:solidFill>
              </a:rPr>
              <a:t>parte do princípio de que os catequistas são </a:t>
            </a:r>
            <a:r>
              <a:rPr lang="pt-BR" dirty="0" smtClean="0">
                <a:solidFill>
                  <a:srgbClr val="FF0000"/>
                </a:solidFill>
              </a:rPr>
              <a:t>vocacionados:</a:t>
            </a:r>
            <a:endParaRPr lang="pt-BR" i="1" dirty="0" smtClean="0"/>
          </a:p>
          <a:p>
            <a:pPr marL="0" indent="0" algn="just">
              <a:buNone/>
            </a:pPr>
            <a:r>
              <a:rPr lang="pt-BR" i="1" dirty="0" smtClean="0"/>
              <a:t>		</a:t>
            </a:r>
            <a:r>
              <a:rPr lang="pt-BR" b="1" i="1" dirty="0" smtClean="0"/>
              <a:t>“(...)”</a:t>
            </a:r>
            <a:r>
              <a:rPr lang="pt-BR" b="1" dirty="0" smtClean="0"/>
              <a:t>. </a:t>
            </a:r>
            <a:r>
              <a:rPr lang="pt-BR" b="1" dirty="0"/>
              <a:t>Ser instituído como Catequista significa, portanto, </a:t>
            </a:r>
            <a:endParaRPr lang="pt-BR" b="1" dirty="0" smtClean="0"/>
          </a:p>
          <a:p>
            <a:pPr marL="0" indent="0" algn="just">
              <a:buNone/>
            </a:pPr>
            <a:r>
              <a:rPr lang="pt-BR" b="1" i="1" dirty="0" smtClean="0">
                <a:latin typeface="Arial Black" panose="020B0A04020102020204" pitchFamily="34" charset="0"/>
              </a:rPr>
              <a:t>"Visibilizar </a:t>
            </a:r>
            <a:r>
              <a:rPr lang="pt-BR" b="1" i="1" dirty="0">
                <a:latin typeface="Arial Black" panose="020B0A04020102020204" pitchFamily="34" charset="0"/>
              </a:rPr>
              <a:t>para todos a confirmação do seu sim para um importantíssimo serviço, mas que requer muita dedicação e esforço para testemunhar com a própria vida a fé, a esperança e o amor”.</a:t>
            </a:r>
            <a:r>
              <a:rPr lang="pt-BR" b="1" dirty="0">
                <a:latin typeface="Arial Black" panose="020B0A04020102020204" pitchFamily="34" charset="0"/>
              </a:rPr>
              <a:t> </a:t>
            </a: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Por </a:t>
            </a:r>
            <a:r>
              <a:rPr lang="pt-BR" dirty="0"/>
              <a:t>outro lado, nenhuma vocação se encerra no </a:t>
            </a:r>
            <a:r>
              <a:rPr lang="pt-BR" u="sng" dirty="0"/>
              <a:t>chamado</a:t>
            </a:r>
            <a:r>
              <a:rPr lang="pt-BR" dirty="0"/>
              <a:t> tornando a catequese um lugar comum de </a:t>
            </a:r>
            <a:r>
              <a:rPr lang="pt-BR" u="sng" dirty="0"/>
              <a:t>experiencial vivencial e de alegria do conhecimento de Jesus Cristo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smtClean="0"/>
              <a:t>	</a:t>
            </a:r>
            <a:r>
              <a:rPr lang="pt-BR" b="1" dirty="0" smtClean="0"/>
              <a:t> </a:t>
            </a:r>
            <a:r>
              <a:rPr lang="pt-BR" b="1" dirty="0">
                <a:solidFill>
                  <a:srgbClr val="FF0000"/>
                </a:solidFill>
              </a:rPr>
              <a:t>Isto é, compreendeu-se ao longo da história da Igreja latina o ministério do Catequista como um serviço e responsabilidade vivida e experimentada na vida e missão da Igreja.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224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8216"/>
          </a:xfrm>
        </p:spPr>
        <p:txBody>
          <a:bodyPr/>
          <a:lstStyle/>
          <a:p>
            <a:pPr algn="ctr"/>
            <a:r>
              <a:rPr lang="pt-B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CATEQUESE É VOCAÇÃO</a:t>
            </a:r>
            <a:endParaRPr lang="pt-B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7672" y="1825625"/>
            <a:ext cx="5936776" cy="4472144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A </a:t>
            </a:r>
            <a:r>
              <a:rPr lang="pt-BR" dirty="0"/>
              <a:t>partir do Motu Próprio </a:t>
            </a:r>
            <a:r>
              <a:rPr lang="pt-BR" b="1" dirty="0" err="1"/>
              <a:t>Antiquum</a:t>
            </a:r>
            <a:r>
              <a:rPr lang="pt-BR" b="1" dirty="0"/>
              <a:t> </a:t>
            </a:r>
            <a:r>
              <a:rPr lang="pt-BR" b="1" dirty="0" err="1"/>
              <a:t>Ministerium</a:t>
            </a:r>
            <a:r>
              <a:rPr lang="pt-BR" b="1" dirty="0"/>
              <a:t> </a:t>
            </a:r>
            <a:r>
              <a:rPr lang="pt-BR" b="1" dirty="0">
                <a:solidFill>
                  <a:srgbClr val="FF0000"/>
                </a:solidFill>
              </a:rPr>
              <a:t>(novembro/ 2021</a:t>
            </a:r>
            <a:r>
              <a:rPr lang="pt-BR" dirty="0"/>
              <a:t>), ficou mais evidente o aspecto </a:t>
            </a:r>
            <a:r>
              <a:rPr lang="pt-BR" b="1" dirty="0">
                <a:solidFill>
                  <a:srgbClr val="0070C0"/>
                </a:solidFill>
                <a:latin typeface="Arial Black" panose="020B0A04020102020204" pitchFamily="34" charset="0"/>
              </a:rPr>
              <a:t>vocacional da </a:t>
            </a:r>
            <a:r>
              <a:rPr lang="pt-BR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catequese</a:t>
            </a:r>
            <a:r>
              <a:rPr lang="pt-BR" dirty="0" smtClean="0"/>
              <a:t>. </a:t>
            </a:r>
            <a:endParaRPr lang="pt-BR" dirty="0"/>
          </a:p>
        </p:txBody>
      </p:sp>
      <p:pic>
        <p:nvPicPr>
          <p:cNvPr id="4" name="Picture 2" descr="Carta Apostólica em forma de Motu Proprio Antiquum Ministeri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0" r="15083"/>
          <a:stretch/>
        </p:blipFill>
        <p:spPr bwMode="auto">
          <a:xfrm>
            <a:off x="7055892" y="1277025"/>
            <a:ext cx="4419183" cy="545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84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862885"/>
            <a:ext cx="10515600" cy="53140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4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Ministério</a:t>
            </a:r>
          </a:p>
          <a:p>
            <a:pPr marL="0" indent="0" algn="ctr">
              <a:buNone/>
            </a:pPr>
            <a:r>
              <a:rPr lang="pt-BR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Antigo</a:t>
            </a:r>
            <a:r>
              <a:rPr lang="pt-BR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pt-BR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é </a:t>
            </a:r>
            <a:r>
              <a:rPr lang="pt-BR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 </a:t>
            </a:r>
            <a:r>
              <a:rPr lang="pt-BR" sz="6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catequista</a:t>
            </a:r>
            <a:r>
              <a:rPr lang="pt-BR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6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na </a:t>
            </a:r>
            <a:r>
              <a:rPr lang="pt-BR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Igreja</a:t>
            </a:r>
            <a:endParaRPr lang="pt-BR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9579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SAGRADA ESCRITURA</a:t>
            </a:r>
            <a:endParaRPr lang="pt-BR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3487" y="1197734"/>
            <a:ext cx="11449319" cy="538336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b="1" dirty="0" smtClean="0"/>
              <a:t>Os </a:t>
            </a:r>
            <a:r>
              <a:rPr lang="pt-BR" b="1" dirty="0"/>
              <a:t>teólogos pensam, comumente, que se encontram os primeiros exemplos já nos escritos do Novo Testamento</a:t>
            </a:r>
            <a:r>
              <a:rPr lang="pt-BR" b="1" dirty="0" smtClean="0"/>
              <a:t>: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smtClean="0"/>
              <a:t>	 </a:t>
            </a:r>
            <a:r>
              <a:rPr lang="pt-BR" dirty="0"/>
              <a:t>“E aqueles que Deus estabeleceu na Igreja são, em primeiro lugar, apóstolos; em segundo, profetas; em terceiro, mestres; em seguida, há o dom dos milagres, depois o das curas, o das obras de assistência, o de governo e o das diversas línguas. Porventura são todos apóstolos? São todos profetas? São todos mestres? Fazem todos milagres? Possuem todos o dom das curas? Todos falam línguas? Todos as interpretam? Aspirai, porém, aos melhores dons. </a:t>
            </a:r>
            <a:r>
              <a:rPr lang="pt-BR" b="1" u="sng" dirty="0"/>
              <a:t>Aliás vou mostrar-vos um caminho que ultrapassa todos os outros</a:t>
            </a:r>
            <a:r>
              <a:rPr lang="pt-BR" dirty="0"/>
              <a:t>” </a:t>
            </a:r>
            <a:r>
              <a:rPr lang="pt-BR" b="1" dirty="0">
                <a:solidFill>
                  <a:srgbClr val="FF0000"/>
                </a:solidFill>
              </a:rPr>
              <a:t>(I Cor 12, 28-31</a:t>
            </a:r>
            <a:r>
              <a:rPr lang="pt-BR" b="1" dirty="0" smtClean="0">
                <a:solidFill>
                  <a:srgbClr val="FF0000"/>
                </a:solidFill>
              </a:rPr>
              <a:t>).</a:t>
            </a:r>
          </a:p>
          <a:p>
            <a:pPr marL="0" indent="0" algn="just">
              <a:buNone/>
            </a:pPr>
            <a:endParaRPr lang="pt-BR" b="1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smtClean="0"/>
              <a:t> </a:t>
            </a:r>
            <a:r>
              <a:rPr lang="pt-BR" b="1" dirty="0"/>
              <a:t>E ainda afirma o Evangelista Lucas: </a:t>
            </a:r>
            <a:endParaRPr lang="pt-BR" b="1" dirty="0" smtClean="0"/>
          </a:p>
          <a:p>
            <a:pPr marL="0" indent="0" algn="just">
              <a:buNone/>
            </a:pPr>
            <a:r>
              <a:rPr lang="pt-BR" b="1" dirty="0"/>
              <a:t>	</a:t>
            </a:r>
            <a:r>
              <a:rPr lang="pt-BR" b="1" dirty="0" smtClean="0"/>
              <a:t>		</a:t>
            </a:r>
            <a:r>
              <a:rPr lang="pt-BR" dirty="0" smtClean="0"/>
              <a:t>“</a:t>
            </a:r>
            <a:r>
              <a:rPr lang="pt-BR" dirty="0"/>
              <a:t>Resolvi eu também, depois de tudo ter investigado cuidadosamente desde a origem</a:t>
            </a:r>
            <a:r>
              <a:rPr lang="pt-BR" b="1" dirty="0"/>
              <a:t>, </a:t>
            </a:r>
            <a:r>
              <a:rPr lang="pt-BR" b="1" u="sng" dirty="0"/>
              <a:t>expô-los </a:t>
            </a:r>
            <a:r>
              <a:rPr lang="pt-BR" b="1" u="sng" dirty="0" smtClean="0"/>
              <a:t>os </a:t>
            </a:r>
            <a:r>
              <a:rPr lang="pt-BR" b="1" u="sng" dirty="0"/>
              <a:t>factos que entre nós se </a:t>
            </a:r>
            <a:r>
              <a:rPr lang="pt-BR" b="1" u="sng" dirty="0" smtClean="0"/>
              <a:t>consumaram </a:t>
            </a:r>
            <a:r>
              <a:rPr lang="pt-BR" b="1" u="sng" dirty="0"/>
              <a:t>a ti por escrito e pela sua ordem</a:t>
            </a:r>
            <a:r>
              <a:rPr lang="pt-BR" dirty="0"/>
              <a:t>, caríssimo Teófilo, </a:t>
            </a:r>
            <a:r>
              <a:rPr lang="pt-BR" b="1" u="sng" dirty="0"/>
              <a:t>a fim de reconheceres a solidez da doutrina</a:t>
            </a:r>
            <a:r>
              <a:rPr lang="pt-BR" dirty="0"/>
              <a:t> em que foste instruído” </a:t>
            </a:r>
            <a:r>
              <a:rPr lang="pt-BR" b="1" dirty="0">
                <a:solidFill>
                  <a:srgbClr val="FF0000"/>
                </a:solidFill>
              </a:rPr>
              <a:t>(Lc 1, 3-4).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74363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TRADIÇÃO</a:t>
            </a:r>
            <a:endParaRPr lang="pt-BR" b="1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Desde os seus primórdios, a comunidade cristã conheceu uma forma difusa de ministerialidade, concretizada no serviço de homens e mulheres que, obedientes à ação do Espírito Santo, dedicaram a sua vida à edificação da Igreja. </a:t>
            </a:r>
            <a:r>
              <a:rPr lang="pt-BR" b="1" u="sng" dirty="0">
                <a:solidFill>
                  <a:srgbClr val="FF0000"/>
                </a:solidFill>
              </a:rPr>
              <a:t>Toda a história da evangelização destes dois milênios manifesta, com grande evidência, como foi eficaz a missão dos catequistas</a:t>
            </a:r>
            <a:r>
              <a:rPr lang="pt-BR" b="1" dirty="0">
                <a:solidFill>
                  <a:srgbClr val="FF0000"/>
                </a:solidFill>
              </a:rPr>
              <a:t>.</a:t>
            </a:r>
            <a:r>
              <a:rPr lang="pt-BR" b="1" dirty="0"/>
              <a:t> Não se pode esquecer a multidão incontável de leigos e leigas que tomaram parte, diretamente, na difusão do Evangelho através do ensino catequético.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679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O MAGISTÉRIO</a:t>
            </a:r>
            <a:endParaRPr lang="pt-BR" b="1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0251" y="1487606"/>
            <a:ext cx="11627891" cy="4954137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/>
              <a:t>A partir do </a:t>
            </a:r>
            <a:r>
              <a:rPr lang="pt-BR" b="1" dirty="0">
                <a:solidFill>
                  <a:srgbClr val="0070C0"/>
                </a:solidFill>
              </a:rPr>
              <a:t>Concílio Vaticano II</a:t>
            </a:r>
            <a:r>
              <a:rPr lang="pt-BR" dirty="0"/>
              <a:t>, </a:t>
            </a:r>
            <a:r>
              <a:rPr lang="pt-BR" b="1" dirty="0"/>
              <a:t>a Igreja apercebeu-se, com renovada consciência, da importância do compromisso do laicato na obra de evangelização.</a:t>
            </a:r>
            <a:r>
              <a:rPr lang="pt-BR" dirty="0"/>
              <a:t> Reafirmou-se, portanto, a grande necessidade que há, tanto para a implantação da Igreja como para o crescimento da comunidade cristã, </a:t>
            </a:r>
            <a:r>
              <a:rPr lang="pt-BR" b="1" u="sng" dirty="0">
                <a:solidFill>
                  <a:srgbClr val="FF0000"/>
                </a:solidFill>
              </a:rPr>
              <a:t>do envolvimento direto dos fiéis leigos nas várias formas em que se pode exprimir o seu carisma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smtClean="0"/>
              <a:t>	-  </a:t>
            </a:r>
            <a:r>
              <a:rPr lang="pt-BR" u="sng" dirty="0"/>
              <a:t>Em consonância com os direcionamentos conciliar, havia o interesse constante dos Sumos Pontífices, do Sínodo dos Bispos, das Conferências Episcopais e dos vários Pastores</a:t>
            </a:r>
            <a:r>
              <a:rPr lang="pt-BR" dirty="0"/>
              <a:t>, que, no decorrer destas décadas, imprimiram uma notável renovação à catequese: </a:t>
            </a:r>
            <a:r>
              <a:rPr lang="pt-BR" b="1" u="sng" dirty="0"/>
              <a:t>o Catecismo da Igreja Católica, a Exortação apostólica </a:t>
            </a:r>
            <a:r>
              <a:rPr lang="pt-BR" b="1" u="sng" dirty="0" err="1"/>
              <a:t>Catechesi</a:t>
            </a:r>
            <a:r>
              <a:rPr lang="pt-BR" b="1" u="sng" dirty="0"/>
              <a:t> </a:t>
            </a:r>
            <a:r>
              <a:rPr lang="pt-BR" b="1" u="sng" dirty="0" err="1"/>
              <a:t>tradendae</a:t>
            </a:r>
            <a:r>
              <a:rPr lang="pt-BR" b="1" u="sng" dirty="0"/>
              <a:t>, o Diretório Catequético Geral, o Diretório Geral da Catequese, o recente Diretório da Catequese</a:t>
            </a:r>
            <a:r>
              <a:rPr lang="pt-BR" b="1" u="sng" dirty="0" smtClean="0"/>
              <a:t>, (...)</a:t>
            </a:r>
            <a:endParaRPr lang="pt-BR" b="1" u="sng" dirty="0"/>
          </a:p>
        </p:txBody>
      </p:sp>
    </p:spTree>
    <p:extLst>
      <p:ext uri="{BB962C8B-B14F-4D97-AF65-F5344CB8AC3E}">
        <p14:creationId xmlns:p14="http://schemas.microsoft.com/office/powerpoint/2010/main" val="183341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CONFERENCIAS EPISCOPAIS - CNBB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/>
              <a:t>	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smtClean="0"/>
              <a:t>	(...)</a:t>
            </a:r>
            <a:r>
              <a:rPr lang="pt-BR" b="1" dirty="0">
                <a:solidFill>
                  <a:srgbClr val="FF0000"/>
                </a:solidFill>
              </a:rPr>
              <a:t>juntamente com inúmeros Catecismos nacionais, regionais e diocesanos são expressão do valor central da obra catequética</a:t>
            </a:r>
            <a:r>
              <a:rPr lang="pt-BR" dirty="0"/>
              <a:t>, que coloca em primeiro plano a instrução e a formação permanente dos fiéis.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740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7546" y="1856096"/>
            <a:ext cx="11505063" cy="432633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	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sz="3200" dirty="0" smtClean="0"/>
              <a:t>Sem </a:t>
            </a:r>
            <a:r>
              <a:rPr lang="pt-BR" sz="3200" dirty="0"/>
              <a:t>diminuir em nada a missão própria do Bispo – </a:t>
            </a:r>
            <a:r>
              <a:rPr lang="pt-BR" sz="3200" b="1" u="sng" dirty="0"/>
              <a:t>de ser o primeiro Catequista na sua diocese, juntamente com o presbitério que partilha com ele a mesma solicitude pastoral</a:t>
            </a:r>
            <a:r>
              <a:rPr lang="pt-BR" sz="3200" dirty="0"/>
              <a:t> </a:t>
            </a:r>
            <a:r>
              <a:rPr lang="pt-BR" sz="3200" dirty="0" smtClean="0"/>
              <a:t>–(...) </a:t>
            </a:r>
            <a:r>
              <a:rPr lang="pt-BR" sz="3200" b="1" dirty="0" smtClean="0"/>
              <a:t>se </a:t>
            </a:r>
            <a:r>
              <a:rPr lang="pt-BR" sz="3200" b="1" dirty="0"/>
              <a:t>sentem chamados a colaborar no serviço da catequese</a:t>
            </a:r>
            <a:r>
              <a:rPr lang="pt-BR" sz="3200" dirty="0"/>
              <a:t>.</a:t>
            </a:r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2459865" y="682580"/>
            <a:ext cx="640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O BISPO – O PRESBITÉRIO</a:t>
            </a:r>
          </a:p>
          <a:p>
            <a:pPr algn="ctr"/>
            <a:r>
              <a:rPr lang="pt-B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“DEPARTAMENTO DE CATEQUESE</a:t>
            </a:r>
            <a:r>
              <a:rPr lang="pt-BR" dirty="0" smtClean="0"/>
              <a:t>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54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2137" y="605118"/>
            <a:ext cx="11382233" cy="58629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INSTITUIÇÃO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DO MINISTÉRIO DO CATEQUISTA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Neste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ínterim, depois de ter ponderado todos os aspetos, em virtude da autoridade apostólica, </a:t>
            </a:r>
            <a:r>
              <a:rPr lang="pt-BR" sz="2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Papa Francisco, no dia 10 de maio do ano de 2021, memória litúrgica de </a:t>
            </a:r>
            <a:r>
              <a:rPr lang="pt-BR" sz="2400" b="1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João de </a:t>
            </a:r>
            <a:r>
              <a:rPr lang="pt-BR" sz="2400" b="1" i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Latrão</a:t>
            </a:r>
            <a:r>
              <a:rPr lang="pt-BR" sz="2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institui o ministério de Catequista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convidando a Igreja por meio de suas conferencias Episcopais e Dioceses a tornarem realidade este Ministério, com critérios e direcionamentos desde a escolha, passando pelo processo formativo até a instituição propriamente dita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just">
              <a:buNone/>
            </a:pP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Já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aquilo que diz respeito ao Rito de Instituição “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A Congregação para o Culto Divino e a Disciplina dos Sacramentos providenciará, (...), a publicação do Rito de Instituição do ministério laical de Catequista”.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1600" dirty="0"/>
              <a:t> </a:t>
            </a:r>
          </a:p>
          <a:p>
            <a:pPr marL="0" indent="0" algn="just">
              <a:buNone/>
            </a:pPr>
            <a:r>
              <a:rPr lang="pt-BR" sz="1600" dirty="0"/>
              <a:t> </a:t>
            </a:r>
          </a:p>
          <a:p>
            <a:pPr marL="0" indent="0" algn="just">
              <a:buNone/>
            </a:pP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12273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1195"/>
          </a:xfrm>
        </p:spPr>
        <p:txBody>
          <a:bodyPr>
            <a:normAutofit fontScale="90000"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INSTITUIÇÃO DO MINISTÉRIO DO CATEQUISTA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“Convido, pois, as Conferências Episcopais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tornarem realidade o ministério de Catequista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estabelecendo o 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itinerário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formativo necessário e os critérios normativos para o acesso ao mesmo,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encontrando as formas mais coerentes para o serviço que estas pessoas serão chamadas a desempenhar em conformidad</a:t>
            </a:r>
            <a:r>
              <a:rPr lang="pt-BR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com tudo o que foi expresso por esta Carta Apostólica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pPr marL="0" indent="0" algn="just">
              <a:buNone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					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(FRANCISCO. PP: n 09)</a:t>
            </a:r>
          </a:p>
          <a:p>
            <a:pPr marL="0" indent="0">
              <a:buNone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56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115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INSTITUIÇÃO DO MINISTÉRIO DO CATEQUISTA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1960" y="1158240"/>
            <a:ext cx="11430000" cy="5242560"/>
          </a:xfrm>
        </p:spPr>
        <p:txBody>
          <a:bodyPr/>
          <a:lstStyle/>
          <a:p>
            <a:pPr marL="0" indent="0" algn="just">
              <a:buNone/>
            </a:pPr>
            <a:r>
              <a:rPr lang="pt-BR" b="1" dirty="0" smtClean="0"/>
              <a:t>	</a:t>
            </a:r>
            <a:r>
              <a:rPr lang="pt-BR" sz="3200" b="1" dirty="0" smtClean="0"/>
              <a:t>Conquanto</a:t>
            </a:r>
            <a:r>
              <a:rPr lang="pt-BR" sz="3200" b="1" dirty="0"/>
              <a:t>, ao ministério instituído de Catequista, sejam chamados </a:t>
            </a:r>
            <a:r>
              <a:rPr lang="pt-BR" sz="3200" b="1" dirty="0">
                <a:solidFill>
                  <a:srgbClr val="FF0000"/>
                </a:solidFill>
              </a:rPr>
              <a:t>homens e mulheres de fé profunda e maturidade humana</a:t>
            </a:r>
            <a:r>
              <a:rPr lang="pt-BR" sz="3200" b="1" dirty="0"/>
              <a:t>, que tenham uma </a:t>
            </a:r>
            <a:r>
              <a:rPr lang="pt-BR" sz="3200" b="1" dirty="0">
                <a:solidFill>
                  <a:srgbClr val="FF0000"/>
                </a:solidFill>
              </a:rPr>
              <a:t>participação ativa</a:t>
            </a:r>
            <a:r>
              <a:rPr lang="pt-BR" sz="3200" b="1" dirty="0"/>
              <a:t> na vida da comunidade cristã, sejam capazes de </a:t>
            </a:r>
            <a:r>
              <a:rPr lang="pt-BR" sz="3200" b="1" dirty="0">
                <a:solidFill>
                  <a:srgbClr val="FF0000"/>
                </a:solidFill>
              </a:rPr>
              <a:t>acolhimento, generosidade e vida de comunhão fraterna</a:t>
            </a:r>
            <a:r>
              <a:rPr lang="pt-BR" sz="3200" b="1" dirty="0"/>
              <a:t>, recebam a devida formação </a:t>
            </a:r>
            <a:r>
              <a:rPr lang="pt-BR" sz="3200" b="1" dirty="0">
                <a:solidFill>
                  <a:srgbClr val="FF0000"/>
                </a:solidFill>
              </a:rPr>
              <a:t>bíblica, teológica, pastoral e pedagógica</a:t>
            </a:r>
            <a:r>
              <a:rPr lang="pt-BR" sz="3200" b="1" dirty="0"/>
              <a:t>, para ser solícitos comunicadores da verdade da fé e tenham </a:t>
            </a:r>
            <a:r>
              <a:rPr lang="pt-BR" sz="3200" b="1" dirty="0">
                <a:solidFill>
                  <a:srgbClr val="FF0000"/>
                </a:solidFill>
              </a:rPr>
              <a:t>já maturado uma prévia experiência de catequese</a:t>
            </a:r>
            <a:r>
              <a:rPr lang="pt-BR" sz="3200" b="1" dirty="0"/>
              <a:t>. </a:t>
            </a:r>
            <a:endParaRPr lang="pt-BR" sz="3200" b="1" dirty="0" smtClean="0"/>
          </a:p>
          <a:p>
            <a:pPr marL="0" indent="0" algn="just">
              <a:buNone/>
            </a:pPr>
            <a:r>
              <a:rPr lang="pt-BR" sz="3200" b="1" dirty="0"/>
              <a:t>	</a:t>
            </a:r>
            <a:r>
              <a:rPr lang="pt-BR" sz="3200" b="1" dirty="0" smtClean="0"/>
              <a:t>Requer-se </a:t>
            </a:r>
            <a:r>
              <a:rPr lang="pt-BR" sz="3200" b="1" dirty="0"/>
              <a:t>que sejam </a:t>
            </a:r>
            <a:r>
              <a:rPr lang="pt-BR" sz="3200" b="1" dirty="0">
                <a:solidFill>
                  <a:srgbClr val="FF0000"/>
                </a:solidFill>
              </a:rPr>
              <a:t>colaboradores fiéis </a:t>
            </a:r>
            <a:r>
              <a:rPr lang="pt-BR" sz="3200" b="1" dirty="0"/>
              <a:t>dos presbíteros e diáconos, disponíveis para exercer o ministério onde for necessário e animados por verdadeiro entusiasmo apostólico.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079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708338"/>
            <a:ext cx="11231880" cy="54686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000" dirty="0" smtClean="0">
                <a:latin typeface="Arial Black" panose="020B0A04020102020204" pitchFamily="34" charset="0"/>
              </a:rPr>
              <a:t>II PARTE:</a:t>
            </a:r>
          </a:p>
          <a:p>
            <a:pPr marL="0" indent="0" algn="ctr">
              <a:buNone/>
            </a:pPr>
            <a:endParaRPr lang="pt-BR" sz="4000" dirty="0" smtClean="0">
              <a:latin typeface="Arial Black" panose="020B0A04020102020204" pitchFamily="34" charset="0"/>
            </a:endParaRPr>
          </a:p>
          <a:p>
            <a:pPr marL="0" indent="0" algn="just">
              <a:buNone/>
            </a:pPr>
            <a:r>
              <a:rPr lang="pt-BR" sz="4000" dirty="0" smtClean="0">
                <a:latin typeface="Arial Black" panose="020B0A04020102020204" pitchFamily="34" charset="0"/>
              </a:rPr>
              <a:t>MINISTÉRIO DO CATEQUISTA:</a:t>
            </a:r>
          </a:p>
          <a:p>
            <a:pPr marL="0" indent="0" algn="just">
              <a:buNone/>
            </a:pPr>
            <a:r>
              <a:rPr lang="pt-BR" sz="4000" dirty="0">
                <a:latin typeface="Arial Black" panose="020B0A04020102020204" pitchFamily="34" charset="0"/>
              </a:rPr>
              <a:t>	</a:t>
            </a:r>
            <a:r>
              <a:rPr lang="pt-BR" sz="4000" dirty="0" smtClean="0">
                <a:latin typeface="Arial Black" panose="020B0A04020102020204" pitchFamily="34" charset="0"/>
              </a:rPr>
              <a:t>	</a:t>
            </a:r>
          </a:p>
          <a:p>
            <a:pPr marL="0" indent="0" algn="just">
              <a:buNone/>
            </a:pPr>
            <a:r>
              <a:rPr lang="pt-BR" sz="4000" dirty="0">
                <a:latin typeface="Arial Black" panose="020B0A04020102020204" pitchFamily="34" charset="0"/>
              </a:rPr>
              <a:t>	</a:t>
            </a:r>
            <a:r>
              <a:rPr lang="pt-BR" sz="4000" dirty="0" smtClean="0">
                <a:latin typeface="Arial Black" panose="020B0A04020102020204" pitchFamily="34" charset="0"/>
              </a:rPr>
              <a:t>	- NATUREZA</a:t>
            </a:r>
          </a:p>
          <a:p>
            <a:pPr marL="0" indent="0" algn="just">
              <a:buNone/>
            </a:pPr>
            <a:r>
              <a:rPr lang="pt-BR" sz="4000" dirty="0">
                <a:latin typeface="Arial Black" panose="020B0A04020102020204" pitchFamily="34" charset="0"/>
              </a:rPr>
              <a:t>	</a:t>
            </a:r>
            <a:r>
              <a:rPr lang="pt-BR" sz="4000" dirty="0" smtClean="0">
                <a:latin typeface="Arial Black" panose="020B0A04020102020204" pitchFamily="34" charset="0"/>
              </a:rPr>
              <a:t>	- PREPARAÇÃO DIOCESANA</a:t>
            </a:r>
          </a:p>
          <a:p>
            <a:pPr marL="0" indent="0" algn="just">
              <a:buNone/>
            </a:pPr>
            <a:r>
              <a:rPr lang="pt-BR" sz="4000" dirty="0">
                <a:latin typeface="Arial Black" panose="020B0A04020102020204" pitchFamily="34" charset="0"/>
              </a:rPr>
              <a:t>	</a:t>
            </a:r>
            <a:r>
              <a:rPr lang="pt-BR" sz="4000" dirty="0" smtClean="0">
                <a:latin typeface="Arial Black" panose="020B0A04020102020204" pitchFamily="34" charset="0"/>
              </a:rPr>
              <a:t>	- CRITÉRIOS PARA ESCOLHA</a:t>
            </a:r>
            <a:endParaRPr lang="pt-BR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15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arta Apostólica em forma de Motu Proprio Antiquum Ministeri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0" r="15083"/>
          <a:stretch/>
        </p:blipFill>
        <p:spPr bwMode="auto">
          <a:xfrm>
            <a:off x="3018393" y="1277025"/>
            <a:ext cx="2659614" cy="375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ritérios e Itinerários para a Instituição do Ministério de Catequista –  Livraria Cordi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09" y="1277025"/>
            <a:ext cx="2506580" cy="375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Amazon.com.br eBooks Kindle: Ministério de Catequista - Estudos da CNBB 95,  CNBB, Comissão Episcopal Pastoral para a Animação Bíblico-Catequética 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5" y="1277025"/>
            <a:ext cx="2504074" cy="375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Josivaldo Alves de Aquin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039" y="1277025"/>
            <a:ext cx="2819901" cy="375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13347" y="5390147"/>
            <a:ext cx="2053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1ª EDIÇÃO 2007</a:t>
            </a:r>
          </a:p>
          <a:p>
            <a:pPr algn="ctr"/>
            <a:r>
              <a:rPr lang="pt-BR" b="1" dirty="0" smtClean="0"/>
              <a:t>2ª EDIÇÃO 202</a:t>
            </a:r>
            <a:r>
              <a:rPr lang="pt-BR" dirty="0" smtClean="0"/>
              <a:t>1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3432009" y="5390147"/>
            <a:ext cx="2053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2021</a:t>
            </a:r>
            <a:endParaRPr lang="pt-BR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239694" y="5430434"/>
            <a:ext cx="2053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2021</a:t>
            </a:r>
            <a:endParaRPr lang="pt-BR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9204039" y="5390147"/>
            <a:ext cx="2053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2022</a:t>
            </a:r>
            <a:endParaRPr lang="pt-BR" b="1" dirty="0"/>
          </a:p>
        </p:txBody>
      </p:sp>
      <p:sp>
        <p:nvSpPr>
          <p:cNvPr id="2" name="CaixaDeTexto 1"/>
          <p:cNvSpPr txBox="1"/>
          <p:nvPr/>
        </p:nvSpPr>
        <p:spPr>
          <a:xfrm>
            <a:off x="2566738" y="528034"/>
            <a:ext cx="526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latin typeface="Arial Black" panose="020B0A04020102020204" pitchFamily="34" charset="0"/>
              </a:rPr>
              <a:t>O MINISTÉRIO DO CATEQUISTA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60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/>
          <p:nvPr/>
        </p:nvPicPr>
        <p:blipFill rotWithShape="1">
          <a:blip r:embed="rId2"/>
          <a:srcRect l="6598" t="10565" r="59756" b="27199"/>
          <a:stretch/>
        </p:blipFill>
        <p:spPr bwMode="auto">
          <a:xfrm>
            <a:off x="6646619" y="596152"/>
            <a:ext cx="5271249" cy="52040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09281" y="1584948"/>
            <a:ext cx="54729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Na sua primeira Publicação a Comissão Episcopal Pastoral para a animação Bíblico- Catequética da CNBB, a partir da redação feita por uma equipe de membros do </a:t>
            </a:r>
            <a:r>
              <a:rPr lang="pt-BR" b="1" dirty="0" smtClean="0"/>
              <a:t>GREBICAT</a:t>
            </a:r>
            <a:r>
              <a:rPr lang="pt-BR" dirty="0" smtClean="0"/>
              <a:t>, apresentaram importantes critérios e encaminhamentos práticos para o que pode ser uma vigorosa experiência de maturidade evangelizadora para a Igreja no Brasil:  </a:t>
            </a:r>
            <a:r>
              <a:rPr lang="pt-BR" b="1" dirty="0" smtClean="0"/>
              <a:t>o ministério de Catequista</a:t>
            </a:r>
            <a:r>
              <a:rPr lang="pt-BR" dirty="0" smtClean="0"/>
              <a:t>.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Agora, surge, portanto, nova publicação a partir das sugestões dos bispos e nova redação aprovada na 59ª AGO em Aparecida – SP (Setembro / 2022), como resultado final para os devidos critérios e itinerários para instituição de tal Ministério.</a:t>
            </a:r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1390918" y="502276"/>
            <a:ext cx="4494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O DOCUMENTO 112 DA CNBB</a:t>
            </a:r>
            <a:endParaRPr lang="pt-B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5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9231" y="1232066"/>
            <a:ext cx="4423610" cy="521445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t-BR" dirty="0" smtClean="0"/>
              <a:t>APRESENTAÇÃO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dirty="0" smtClean="0"/>
              <a:t>critérios </a:t>
            </a:r>
            <a:r>
              <a:rPr lang="pt-BR" dirty="0"/>
              <a:t>e itinerários para a instituição do ministério de </a:t>
            </a:r>
            <a:r>
              <a:rPr lang="pt-BR" dirty="0" smtClean="0"/>
              <a:t>catequistas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dirty="0" smtClean="0"/>
              <a:t>critérios </a:t>
            </a:r>
            <a:r>
              <a:rPr lang="pt-BR" dirty="0"/>
              <a:t>para discernimento dos catequistas que serão </a:t>
            </a:r>
            <a:r>
              <a:rPr lang="pt-BR" dirty="0" smtClean="0"/>
              <a:t>instituídos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dirty="0" smtClean="0"/>
              <a:t>itinerários </a:t>
            </a:r>
            <a:r>
              <a:rPr lang="pt-BR" dirty="0"/>
              <a:t>formativos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dirty="0" smtClean="0"/>
              <a:t>considerações </a:t>
            </a:r>
            <a:r>
              <a:rPr lang="pt-BR" dirty="0"/>
              <a:t>sobre a estabilidade do </a:t>
            </a:r>
            <a:r>
              <a:rPr lang="pt-BR" dirty="0" smtClean="0"/>
              <a:t>ministério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dirty="0" smtClean="0"/>
              <a:t>Movimentos eclesiais e o ministério do catequista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dirty="0" smtClean="0"/>
              <a:t>E o catequista que não se torna ministro instituído?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dirty="0" smtClean="0"/>
              <a:t>CONCLUSÃO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 rotWithShape="1">
          <a:blip r:embed="rId2"/>
          <a:srcRect l="6598" t="10565" r="59756" b="27199"/>
          <a:stretch/>
        </p:blipFill>
        <p:spPr bwMode="auto">
          <a:xfrm>
            <a:off x="5261811" y="0"/>
            <a:ext cx="6930189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185160" y="289560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 Black" panose="020B0A04020102020204" pitchFamily="34" charset="0"/>
              </a:rPr>
              <a:t>O DOCUMENTO 112 DA CNBB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869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835"/>
          </a:xfrm>
        </p:spPr>
        <p:txBody>
          <a:bodyPr/>
          <a:lstStyle/>
          <a:p>
            <a:pPr algn="ctr"/>
            <a:r>
              <a:rPr lang="pt-BR" b="1" dirty="0" smtClean="0"/>
              <a:t> NATUREZA DO MINISTÉRIO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0040" y="1203960"/>
            <a:ext cx="11475720" cy="49730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 </a:t>
            </a:r>
          </a:p>
          <a:p>
            <a:pPr marL="0" indent="0" algn="just">
              <a:buNone/>
            </a:pPr>
            <a:r>
              <a:rPr lang="pt-BR" dirty="0" smtClean="0"/>
              <a:t>	O </a:t>
            </a:r>
            <a:r>
              <a:rPr lang="pt-BR" dirty="0"/>
              <a:t>Catequista é chamado, antes de mais nada, a </a:t>
            </a:r>
            <a:r>
              <a:rPr lang="pt-BR" b="1" dirty="0">
                <a:solidFill>
                  <a:srgbClr val="FF0000"/>
                </a:solidFill>
              </a:rPr>
              <a:t>exprimir a sua competência no serviço pastoral da transmissão da fé </a:t>
            </a:r>
            <a:r>
              <a:rPr lang="pt-BR" dirty="0"/>
              <a:t>que se desenvolve nas suas diferentes etapas: </a:t>
            </a:r>
            <a:endParaRPr lang="pt-BR" dirty="0" smtClean="0"/>
          </a:p>
          <a:p>
            <a:pPr marL="0" indent="0" algn="just">
              <a:buNone/>
            </a:pPr>
            <a:r>
              <a:rPr lang="pt-BR" i="1" dirty="0"/>
              <a:t>	</a:t>
            </a:r>
            <a:r>
              <a:rPr lang="pt-BR" i="1" dirty="0" smtClean="0"/>
              <a:t>	</a:t>
            </a:r>
            <a:r>
              <a:rPr lang="pt-BR" b="1" i="1" dirty="0" smtClean="0"/>
              <a:t>- desde </a:t>
            </a:r>
            <a:r>
              <a:rPr lang="pt-BR" b="1" i="1" dirty="0"/>
              <a:t>o </a:t>
            </a:r>
            <a:r>
              <a:rPr lang="pt-BR" b="1" i="1" dirty="0">
                <a:solidFill>
                  <a:srgbClr val="0070C0"/>
                </a:solidFill>
              </a:rPr>
              <a:t>primeiro anúncio </a:t>
            </a:r>
            <a:r>
              <a:rPr lang="pt-BR" b="1" i="1" dirty="0"/>
              <a:t>que introduz no querigma, passando pela </a:t>
            </a:r>
            <a:r>
              <a:rPr lang="pt-BR" b="1" i="1" dirty="0">
                <a:solidFill>
                  <a:srgbClr val="0070C0"/>
                </a:solidFill>
              </a:rPr>
              <a:t>instrução</a:t>
            </a:r>
            <a:r>
              <a:rPr lang="pt-BR" b="1" i="1" dirty="0"/>
              <a:t> que torna conscientes da vida nova em Cristo e prepara de modo particular para os sacramentos da iniciação cristã, até à </a:t>
            </a:r>
            <a:r>
              <a:rPr lang="pt-BR" b="1" i="1" dirty="0">
                <a:solidFill>
                  <a:srgbClr val="0070C0"/>
                </a:solidFill>
              </a:rPr>
              <a:t>formação permanente</a:t>
            </a:r>
            <a:r>
              <a:rPr lang="pt-BR" b="1" i="1" dirty="0"/>
              <a:t> que consente que cada batizado esteja sempre pronto</a:t>
            </a:r>
            <a:r>
              <a:rPr lang="pt-BR" b="1" dirty="0"/>
              <a:t> que como diz são Pedro precisa “dar a razão da sua esperança a todo aquele que lhe peça” </a:t>
            </a:r>
            <a:r>
              <a:rPr lang="pt-BR" b="1" dirty="0" smtClean="0">
                <a:solidFill>
                  <a:srgbClr val="FF0000"/>
                </a:solidFill>
              </a:rPr>
              <a:t>(I </a:t>
            </a:r>
            <a:r>
              <a:rPr lang="pt-BR" b="1" dirty="0" err="1">
                <a:solidFill>
                  <a:srgbClr val="FF0000"/>
                </a:solidFill>
              </a:rPr>
              <a:t>Pd</a:t>
            </a:r>
            <a:r>
              <a:rPr lang="pt-BR" b="1" dirty="0">
                <a:solidFill>
                  <a:srgbClr val="FF0000"/>
                </a:solidFill>
              </a:rPr>
              <a:t> 3, 15)</a:t>
            </a:r>
            <a:r>
              <a:rPr lang="pt-BR" dirty="0">
                <a:solidFill>
                  <a:srgbClr val="FF000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65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7395"/>
          </a:xfrm>
        </p:spPr>
        <p:txBody>
          <a:bodyPr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NATUREZA DO MINISTÉRIO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6720" y="1280160"/>
            <a:ext cx="11596958" cy="5147936"/>
          </a:xfrm>
        </p:spPr>
        <p:txBody>
          <a:bodyPr/>
          <a:lstStyle/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 Catequista é simultaneamente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testemunha da fé, mestre e mistagogo, acompanhante e pedagogo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que instrui em nome da Igreja. </a:t>
            </a:r>
            <a:endParaRPr lang="pt-B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identidade que só mediante a oração, o estudo e a participação direta na vida da comunidade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é que se pode desenvolver com coerência e 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responsabilidade.</a:t>
            </a:r>
          </a:p>
          <a:p>
            <a:pPr marL="0" indent="0" algn="just">
              <a:buNone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 marL="0" indent="0" algn="just">
              <a:buNone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			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(cf. Cons. </a:t>
            </a:r>
            <a:r>
              <a:rPr lang="pt-BR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Pont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. para a Promoção da Nova Evangelização, Diretório da Catequese, 113).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178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307" y="300251"/>
            <a:ext cx="11641541" cy="6373504"/>
          </a:xfrm>
        </p:spPr>
        <p:txBody>
          <a:bodyPr>
            <a:normAutofit fontScale="70000" lnSpcReduction="20000"/>
          </a:bodyPr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b="1" dirty="0"/>
              <a:t>ESTABILIDADE DO MINISTÉRIO</a:t>
            </a:r>
            <a:endParaRPr lang="pt-BR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 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O trabalho catequético deve ser a partir da realidade e dentro </a:t>
            </a:r>
            <a:r>
              <a:rPr lang="pt-BR" b="1" dirty="0">
                <a:solidFill>
                  <a:srgbClr val="FF0000"/>
                </a:solidFill>
              </a:rPr>
              <a:t>das Diretrizes Gerais da Ação Evangelizadora da Igreja, do Diretório Nacional da Catequese, do Plano de Pastoral da Diocese e do planejamento paroquial.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 smtClean="0"/>
              <a:t>	A </a:t>
            </a:r>
            <a:r>
              <a:rPr lang="pt-BR" dirty="0"/>
              <a:t>coordenação Diocesana, juntamente com os representantes das </a:t>
            </a:r>
            <a:r>
              <a:rPr lang="pt-BR" dirty="0" smtClean="0"/>
              <a:t>Foranias, </a:t>
            </a:r>
            <a:r>
              <a:rPr lang="pt-BR" b="1" dirty="0" smtClean="0">
                <a:solidFill>
                  <a:srgbClr val="FF0000"/>
                </a:solidFill>
              </a:rPr>
              <a:t>deve </a:t>
            </a:r>
            <a:r>
              <a:rPr lang="pt-BR" b="1" dirty="0">
                <a:solidFill>
                  <a:srgbClr val="FF0000"/>
                </a:solidFill>
              </a:rPr>
              <a:t>procurar acompanhar e incentivar o desempenho dos catequistas</a:t>
            </a:r>
            <a:r>
              <a:rPr lang="pt-BR" dirty="0"/>
              <a:t>, preocupando-se com a formação dos mesmos através de </a:t>
            </a:r>
            <a:r>
              <a:rPr lang="pt-BR" b="1" dirty="0">
                <a:solidFill>
                  <a:srgbClr val="FF0000"/>
                </a:solidFill>
              </a:rPr>
              <a:t>cursos, encontros, reuniões, retiros, e celebrações</a:t>
            </a:r>
            <a:r>
              <a:rPr lang="pt-BR" dirty="0"/>
              <a:t>, buscando, preparando-os para o exercício do ministério. </a:t>
            </a:r>
            <a:endParaRPr lang="pt-BR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 smtClean="0"/>
              <a:t>E </a:t>
            </a:r>
            <a:r>
              <a:rPr lang="pt-BR" dirty="0"/>
              <a:t>desta maneira deve planejar e oferecer</a:t>
            </a:r>
            <a:r>
              <a:rPr lang="pt-BR" dirty="0" smtClean="0"/>
              <a:t>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cultivo de sua espiritualidade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domínio dos conteúdos da catequese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conhecimento da Bíblia e da caminhada da Igreja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conhecimento da realidade e o desenvolvimento de uma visão crítica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estudo de dinâmicas e métodos da catequese,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incentivo para um compromisso comunitário e social,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compreensão do valor da liturgia na catequese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formação de uma consciência moral diante das exigências do Evangelho.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 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755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4716" y="588495"/>
            <a:ext cx="11682483" cy="5921487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 smtClean="0"/>
              <a:t>Estas </a:t>
            </a:r>
            <a:r>
              <a:rPr lang="pt-BR" dirty="0"/>
              <a:t>características que serão acentuadas pela coordenação diocesana garantirá a </a:t>
            </a:r>
            <a:r>
              <a:rPr lang="pt-BR" dirty="0" smtClean="0"/>
              <a:t>estabilidade: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3500" b="1" dirty="0">
                <a:solidFill>
                  <a:srgbClr val="FF0000"/>
                </a:solidFill>
              </a:rPr>
              <a:t>Este Ministério, portanto, deve ser celebrado a cada </a:t>
            </a:r>
            <a:r>
              <a:rPr lang="pt-BR" sz="3500" b="1" dirty="0" smtClean="0">
                <a:solidFill>
                  <a:srgbClr val="FF0000"/>
                </a:solidFill>
              </a:rPr>
              <a:t>04 a 05 </a:t>
            </a:r>
            <a:r>
              <a:rPr lang="pt-BR" sz="3500" b="1" dirty="0">
                <a:solidFill>
                  <a:srgbClr val="FF0000"/>
                </a:solidFill>
              </a:rPr>
              <a:t>anos em celebração Diocesana corroborando assim, a importância de tal ministério.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 smtClean="0"/>
              <a:t>		Decerto</a:t>
            </a:r>
            <a:r>
              <a:rPr lang="pt-BR" dirty="0"/>
              <a:t>, que dá-se um marco significativo na história da catequese: ajudará a melhorar a qualidade da formação e valorizar seu ministério na comunidade eclesial.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661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94360" y="441325"/>
            <a:ext cx="10942320" cy="1082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PREPARAÇÃO DIOCESANA PARA O MINISTÉRIO DO CATEQUISTA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200896" y="2504746"/>
            <a:ext cx="5969583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 dirty="0" smtClean="0"/>
              <a:t>ETAPAS</a:t>
            </a:r>
          </a:p>
          <a:p>
            <a:r>
              <a:rPr lang="pt-BR" sz="4000" b="1" dirty="0" smtClean="0"/>
              <a:t>CRITÉRIOS PARA ESCOLHAS</a:t>
            </a:r>
            <a:endParaRPr lang="pt-BR" sz="4000" b="1" dirty="0"/>
          </a:p>
          <a:p>
            <a:r>
              <a:rPr lang="pt-BR" sz="4000" b="1" dirty="0"/>
              <a:t>ITINERÁRIOS </a:t>
            </a:r>
            <a:r>
              <a:rPr lang="pt-BR" sz="4000" b="1" dirty="0" smtClean="0"/>
              <a:t> FORMATIVOS</a:t>
            </a:r>
            <a:endParaRPr lang="pt-BR" sz="4000" dirty="0"/>
          </a:p>
          <a:p>
            <a:endParaRPr lang="pt-BR" sz="4000" dirty="0"/>
          </a:p>
        </p:txBody>
      </p:sp>
      <p:pic>
        <p:nvPicPr>
          <p:cNvPr id="7" name="Imagem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6" t="62748" r="23800" b="4937"/>
          <a:stretch/>
        </p:blipFill>
        <p:spPr bwMode="auto">
          <a:xfrm>
            <a:off x="7917515" y="2635624"/>
            <a:ext cx="3351119" cy="34424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8360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ETAPAS 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307" y="943970"/>
            <a:ext cx="11682484" cy="57980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800" dirty="0" smtClean="0">
                <a:latin typeface="Arial Black" panose="020B0A04020102020204" pitchFamily="34" charset="0"/>
              </a:rPr>
              <a:t>1 - O </a:t>
            </a:r>
            <a:r>
              <a:rPr lang="pt-BR" sz="1800" dirty="0">
                <a:latin typeface="Arial Black" panose="020B0A04020102020204" pitchFamily="34" charset="0"/>
              </a:rPr>
              <a:t>estudo do </a:t>
            </a:r>
            <a:r>
              <a:rPr lang="pt-BR" sz="1800" dirty="0">
                <a:solidFill>
                  <a:srgbClr val="FF0000"/>
                </a:solidFill>
                <a:latin typeface="Arial Black" panose="020B0A04020102020204" pitchFamily="34" charset="0"/>
              </a:rPr>
              <a:t>Motu </a:t>
            </a:r>
            <a:r>
              <a:rPr lang="pt-BR" sz="1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Proprio</a:t>
            </a:r>
            <a:r>
              <a:rPr lang="pt-BR" sz="1800" dirty="0">
                <a:solidFill>
                  <a:srgbClr val="FF0000"/>
                </a:solidFill>
                <a:latin typeface="Arial Black" panose="020B0A04020102020204" pitchFamily="34" charset="0"/>
              </a:rPr>
              <a:t> “</a:t>
            </a:r>
            <a:r>
              <a:rPr lang="pt-BR" sz="1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Antiquum</a:t>
            </a:r>
            <a:r>
              <a:rPr lang="pt-BR" sz="18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pt-BR" sz="1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Ministerium</a:t>
            </a:r>
            <a:r>
              <a:rPr lang="pt-BR" sz="1800" dirty="0">
                <a:solidFill>
                  <a:srgbClr val="FF0000"/>
                </a:solidFill>
                <a:latin typeface="Arial Black" panose="020B0A04020102020204" pitchFamily="34" charset="0"/>
              </a:rPr>
              <a:t>”</a:t>
            </a:r>
            <a:r>
              <a:rPr lang="pt-BR" sz="1800" dirty="0">
                <a:latin typeface="Arial Black" panose="020B0A04020102020204" pitchFamily="34" charset="0"/>
              </a:rPr>
              <a:t> pela Coordenação Diocesana da Catequese a serviço da IVC e sua equipe. </a:t>
            </a:r>
            <a:endParaRPr lang="pt-BR" sz="1800" dirty="0" smtClean="0">
              <a:latin typeface="Arial Black" panose="020B0A04020102020204" pitchFamily="34" charset="0"/>
            </a:endParaRPr>
          </a:p>
          <a:p>
            <a:pPr marL="0" indent="0" algn="just">
              <a:buNone/>
            </a:pPr>
            <a:r>
              <a:rPr lang="pt-BR" sz="1800" dirty="0" smtClean="0">
                <a:latin typeface="Arial Black" panose="020B0A04020102020204" pitchFamily="34" charset="0"/>
              </a:rPr>
              <a:t>2 - Um </a:t>
            </a:r>
            <a:r>
              <a:rPr lang="pt-BR" sz="1800" dirty="0">
                <a:latin typeface="Arial Black" panose="020B0A04020102020204" pitchFamily="34" charset="0"/>
              </a:rPr>
              <a:t>levantamento da realidade formativa da diocese (o que existe, os avanços, as dificuldades): </a:t>
            </a:r>
            <a:r>
              <a:rPr lang="pt-BR" sz="1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Mapeamento.</a:t>
            </a:r>
            <a:r>
              <a:rPr lang="pt-BR" sz="1800" dirty="0">
                <a:latin typeface="Arial Black" panose="020B0A04020102020204" pitchFamily="34" charset="0"/>
              </a:rPr>
              <a:t> É interessante escutar as paróquias sobre as reais necessidades dos catequistas. Cada diocese já tem o seu próprio caminho no âmbito da formação, e isso deve ser considerado. </a:t>
            </a:r>
          </a:p>
          <a:p>
            <a:pPr marL="0" lvl="0" indent="0" algn="just">
              <a:buNone/>
            </a:pPr>
            <a:r>
              <a:rPr lang="pt-BR" sz="1800" dirty="0" smtClean="0">
                <a:latin typeface="Arial Black" panose="020B0A04020102020204" pitchFamily="34" charset="0"/>
              </a:rPr>
              <a:t>3 - A </a:t>
            </a:r>
            <a:r>
              <a:rPr lang="pt-BR" sz="1800" dirty="0">
                <a:latin typeface="Arial Black" panose="020B0A04020102020204" pitchFamily="34" charset="0"/>
              </a:rPr>
              <a:t>Coordenação Diocesana da Catequese a serviço da IVC, em diálogo com o Bispo diocesano, elabora, a partir das orientações fornecidas pela Conferência Episcopal, um plano formativo em vista da recepção do Ministério, contendo: </a:t>
            </a:r>
          </a:p>
          <a:p>
            <a:pPr marL="0" indent="0" algn="just">
              <a:buNone/>
            </a:pPr>
            <a:r>
              <a:rPr lang="pt-BR" sz="1800" dirty="0" smtClean="0">
                <a:latin typeface="Arial Black" panose="020B0A04020102020204" pitchFamily="34" charset="0"/>
              </a:rPr>
              <a:t>		- </a:t>
            </a:r>
            <a:r>
              <a:rPr lang="pt-BR" sz="1800" dirty="0">
                <a:solidFill>
                  <a:srgbClr val="FF0000"/>
                </a:solidFill>
                <a:latin typeface="Arial Black" panose="020B0A04020102020204" pitchFamily="34" charset="0"/>
              </a:rPr>
              <a:t>Itinerário de formação para catequistas já atuantes</a:t>
            </a:r>
            <a:r>
              <a:rPr lang="pt-BR" sz="1800" dirty="0">
                <a:latin typeface="Arial Black" panose="020B0A04020102020204" pitchFamily="34" charset="0"/>
              </a:rPr>
              <a:t> (aplicação imediata);</a:t>
            </a:r>
          </a:p>
          <a:p>
            <a:pPr marL="0" indent="0" algn="just">
              <a:buNone/>
            </a:pPr>
            <a:r>
              <a:rPr lang="pt-BR" sz="1800" dirty="0" smtClean="0">
                <a:latin typeface="Arial Black" panose="020B0A04020102020204" pitchFamily="34" charset="0"/>
              </a:rPr>
              <a:t>		</a:t>
            </a:r>
            <a:r>
              <a:rPr lang="pt-BR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 </a:t>
            </a:r>
            <a:r>
              <a:rPr lang="pt-BR" sz="1800" dirty="0">
                <a:solidFill>
                  <a:srgbClr val="FF0000"/>
                </a:solidFill>
                <a:latin typeface="Arial Black" panose="020B0A04020102020204" pitchFamily="34" charset="0"/>
              </a:rPr>
              <a:t>Itinerário de formação para catequistas iniciantes</a:t>
            </a:r>
            <a:r>
              <a:rPr lang="pt-BR" sz="1800" dirty="0">
                <a:latin typeface="Arial Black" panose="020B0A04020102020204" pitchFamily="34" charset="0"/>
              </a:rPr>
              <a:t> (aplicação em médio </a:t>
            </a:r>
            <a:r>
              <a:rPr lang="pt-BR" sz="1800" dirty="0" smtClean="0">
                <a:latin typeface="Arial Black" panose="020B0A04020102020204" pitchFamily="34" charset="0"/>
              </a:rPr>
              <a:t>prazo);</a:t>
            </a:r>
          </a:p>
          <a:p>
            <a:pPr marL="0" indent="0" algn="just">
              <a:buNone/>
            </a:pPr>
            <a:endParaRPr lang="pt-BR" sz="1800" dirty="0">
              <a:latin typeface="Arial Black" panose="020B0A04020102020204" pitchFamily="34" charset="0"/>
            </a:endParaRPr>
          </a:p>
          <a:p>
            <a:pPr marL="0" lvl="0" indent="0" algn="just">
              <a:buNone/>
            </a:pPr>
            <a:r>
              <a:rPr lang="pt-BR" sz="1800" dirty="0" smtClean="0">
                <a:latin typeface="Arial Black" panose="020B0A04020102020204" pitchFamily="34" charset="0"/>
              </a:rPr>
              <a:t>4 - Então</a:t>
            </a:r>
            <a:r>
              <a:rPr lang="pt-BR" sz="1800" dirty="0">
                <a:latin typeface="Arial Black" panose="020B0A04020102020204" pitchFamily="34" charset="0"/>
              </a:rPr>
              <a:t>, a Coordenação Diocesana da Catequese a serviço da IVC oferecerá, também às equipes de coordenação paroquial da IVC (e formadores de catequistas, se houver) uma preparação prévia. </a:t>
            </a:r>
            <a:r>
              <a:rPr lang="pt-BR" sz="1800" dirty="0">
                <a:solidFill>
                  <a:srgbClr val="FF0000"/>
                </a:solidFill>
                <a:latin typeface="Arial Black" panose="020B0A04020102020204" pitchFamily="34" charset="0"/>
              </a:rPr>
              <a:t>O objetivo será orientar as paróquias para discernir sobre o Ministério e sobre a execução do plano formativo em vista do seu recebimento. </a:t>
            </a:r>
          </a:p>
          <a:p>
            <a:pPr marL="0" indent="0" algn="just">
              <a:buNone/>
            </a:pPr>
            <a:endParaRPr lang="pt-BR" sz="1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65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ITINERÁRIOS FORMATIVOS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r>
              <a:rPr lang="pt-BR" b="1" dirty="0" smtClean="0">
                <a:latin typeface="Arial Black" panose="020B0A04020102020204" pitchFamily="34" charset="0"/>
              </a:rPr>
              <a:t>ITINERÁRIO </a:t>
            </a:r>
            <a:r>
              <a:rPr lang="pt-BR" b="1" dirty="0">
                <a:latin typeface="Arial Black" panose="020B0A04020102020204" pitchFamily="34" charset="0"/>
              </a:rPr>
              <a:t>PARA CATEQUISTAS </a:t>
            </a:r>
            <a:r>
              <a:rPr lang="pt-BR" b="1" dirty="0" smtClean="0">
                <a:latin typeface="Arial Black" panose="020B0A04020102020204" pitchFamily="34" charset="0"/>
              </a:rPr>
              <a:t>ATUANTES</a:t>
            </a:r>
          </a:p>
          <a:p>
            <a:pPr marL="0" indent="0">
              <a:buNone/>
            </a:pPr>
            <a:endParaRPr lang="pt-BR" dirty="0">
              <a:latin typeface="Arial Black" panose="020B0A04020102020204" pitchFamily="34" charset="0"/>
            </a:endParaRPr>
          </a:p>
          <a:p>
            <a:r>
              <a:rPr lang="pt-BR" b="1" i="1" dirty="0">
                <a:latin typeface="Arial Black" panose="020B0A04020102020204" pitchFamily="34" charset="0"/>
              </a:rPr>
              <a:t> </a:t>
            </a:r>
            <a:r>
              <a:rPr lang="pt-BR" b="1" dirty="0" smtClean="0">
                <a:latin typeface="Arial Black" panose="020B0A04020102020204" pitchFamily="34" charset="0"/>
              </a:rPr>
              <a:t>ITINERÁRIO PARA CATEQUISTAS INICIANTES</a:t>
            </a:r>
            <a:endParaRPr lang="pt-BR" dirty="0" smtClean="0">
              <a:latin typeface="Arial Black" panose="020B0A04020102020204" pitchFamily="34" charset="0"/>
            </a:endParaRPr>
          </a:p>
          <a:p>
            <a:endParaRPr lang="pt-BR" dirty="0">
              <a:latin typeface="Arial Black" panose="020B0A040201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253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35107" y="204714"/>
            <a:ext cx="10515600" cy="532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ITINERÁRIOS</a:t>
            </a:r>
            <a:r>
              <a:rPr lang="pt-BR" b="1" dirty="0" smtClean="0"/>
              <a:t> 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327543" y="1337484"/>
            <a:ext cx="11560659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t-BR" sz="2400" b="1" dirty="0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400" b="1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400" b="1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pt-BR" sz="2400" b="1" dirty="0" smtClean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E, em consequência disso os Bispos do Brasil apontam </a:t>
            </a:r>
            <a:r>
              <a:rPr lang="pt-BR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alguns pré-requisitos </a:t>
            </a:r>
            <a:r>
              <a:rPr lang="pt-BR" sz="2400" b="1" dirty="0" smtClean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estes itinerários que devem ser observados atentamente, pela </a:t>
            </a:r>
            <a:r>
              <a:rPr lang="pt-BR" sz="2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pt-BR" sz="2400" b="1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oordenação Diocesana</a:t>
            </a:r>
            <a:r>
              <a:rPr lang="pt-BR" sz="2400" b="1" dirty="0" smtClean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400" b="1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400" b="1" dirty="0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pt-BR" sz="2400" b="1" dirty="0" smtClean="0">
                <a:solidFill>
                  <a:srgbClr val="00B0F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VAMOS CONHECÊ-LOS???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 smtClean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324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14153"/>
            <a:ext cx="10515600" cy="750627"/>
          </a:xfrm>
        </p:spPr>
        <p:txBody>
          <a:bodyPr>
            <a:normAutofit/>
          </a:bodyPr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PRÉ -REQUISITOS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4024" y="1542196"/>
            <a:ext cx="11409528" cy="4831307"/>
          </a:xfrm>
        </p:spPr>
        <p:txBody>
          <a:bodyPr>
            <a:normAutofit fontScale="70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Rito da Instituição já foi aprovado pelos bispos, </a:t>
            </a:r>
            <a:r>
              <a:rPr lang="pt-BR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 precisa ser reconhecido por Roma </a:t>
            </a:r>
            <a:r>
              <a:rPr lang="pt-BR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precisamos esperar esse retorno antes de instituir.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que o catequista ingresse em qualquer um dos itinerários é </a:t>
            </a:r>
            <a:r>
              <a:rPr lang="pt-BR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aconselhável</a:t>
            </a:r>
            <a:r>
              <a:rPr lang="pt-BR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seja indicado pelos Conselhos da comunidade: </a:t>
            </a:r>
            <a:r>
              <a:rPr lang="pt-BR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CPP, CAP, Coordenações de comunidade e pelo pároco.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</a:t>
            </a:r>
            <a:r>
              <a:rPr lang="pt-BR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itinerários serão organizados e adaptados pela Diocese</a:t>
            </a:r>
            <a:r>
              <a:rPr lang="pt-BR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que também pode permitir que as formações </a:t>
            </a:r>
            <a:r>
              <a:rPr lang="pt-BR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sejam feitas em nível paroquial ou </a:t>
            </a:r>
            <a:r>
              <a:rPr lang="pt-BR" dirty="0" err="1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forâneo</a:t>
            </a:r>
            <a:r>
              <a:rPr lang="pt-BR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pt-BR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aproveitando experiências formativas já existentes. </a:t>
            </a:r>
            <a:endParaRPr lang="pt-BR" dirty="0" smtClean="0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pt-BR" dirty="0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3400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Considerar o Ministério como o coroamento de uma caminhada</a:t>
            </a:r>
            <a:r>
              <a:rPr lang="pt-BR" sz="3400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O </a:t>
            </a:r>
            <a:r>
              <a:rPr lang="pt-BR" sz="3400" dirty="0" smtClean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Ministério não é algo a ser alcançado pelo catequista, mas fruto de um processo. </a:t>
            </a:r>
            <a:r>
              <a:rPr lang="pt-BR" sz="3400" dirty="0" smtClean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(*****)</a:t>
            </a:r>
            <a:endParaRPr lang="pt-BR" sz="3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37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06069"/>
            <a:ext cx="10515600" cy="794935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latin typeface="Arial Black" panose="020B0A04020102020204" pitchFamily="34" charset="0"/>
              </a:rPr>
              <a:t>PRÉ -REQUISITOS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8490" y="1037230"/>
            <a:ext cx="11395880" cy="5472752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pt-BR" sz="2000" dirty="0" smtClean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000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Promover </a:t>
            </a:r>
            <a:r>
              <a:rPr lang="pt-BR" sz="2000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uma formação de inspiração catecumenal</a:t>
            </a:r>
            <a:r>
              <a:rPr lang="pt-BR" sz="2000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considerando-a como seu critério fundamental, conforme orientam os diretórios catequéticos. </a:t>
            </a:r>
            <a:endParaRPr lang="pt-BR" sz="2000" dirty="0" smtClean="0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pt-BR" sz="2000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pt-BR" sz="2000" dirty="0" smtClean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pt-BR" sz="2000" dirty="0" smtClean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SER: Querigma</a:t>
            </a: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pt-BR" sz="20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pt-BR" sz="2000" dirty="0" smtClean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SABER: </a:t>
            </a:r>
            <a:r>
              <a:rPr lang="pt-BR" sz="2000" dirty="0" err="1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pt-BR" sz="2000" dirty="0" err="1" smtClean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iscípulado</a:t>
            </a:r>
            <a:endParaRPr lang="pt-BR" sz="2000" dirty="0" smtClean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pt-BR" sz="20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pt-BR" sz="2000" dirty="0" smtClean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SABER FAZER: Purificação / Iluminação</a:t>
            </a: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pt-BR" sz="2000" dirty="0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BR" sz="2000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Realizar uma formação global e integral</a:t>
            </a:r>
            <a:r>
              <a:rPr lang="pt-BR" sz="2000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 formação deve ter o cuidado de não somente desenvolver </a:t>
            </a:r>
            <a:r>
              <a:rPr lang="pt-BR" sz="2000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capacitação didática, metodológica e técnica do catequista</a:t>
            </a:r>
            <a:r>
              <a:rPr lang="pt-BR" sz="2000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mas principalmente sua </a:t>
            </a:r>
            <a:r>
              <a:rPr lang="pt-BR" sz="2000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vivência pessoal e o desenvolvimento de sua maturidade humana e comunitária</a:t>
            </a:r>
            <a:r>
              <a:rPr lang="pt-BR" sz="2000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além do seu compromisso com a transformação do mundo</a:t>
            </a:r>
            <a:r>
              <a:rPr lang="pt-BR" dirty="0" smtClean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pt-BR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pt-BR" dirty="0" smtClean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pt-BR" dirty="0" smtClean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Mistagogia </a:t>
            </a:r>
            <a:endParaRPr lang="pt-BR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261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1960" y="1447800"/>
            <a:ext cx="11277600" cy="466343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b="1" dirty="0"/>
              <a:t> </a:t>
            </a:r>
            <a:endParaRPr lang="pt-BR" dirty="0"/>
          </a:p>
          <a:p>
            <a:pPr marL="0" indent="0" algn="just">
              <a:buNone/>
            </a:pPr>
            <a:r>
              <a:rPr lang="pt-BR" dirty="0"/>
              <a:t>Seguindo </a:t>
            </a:r>
            <a:r>
              <a:rPr lang="pt-BR" b="1" dirty="0">
                <a:solidFill>
                  <a:srgbClr val="FF0000"/>
                </a:solidFill>
              </a:rPr>
              <a:t>a valência vocacional</a:t>
            </a:r>
            <a:r>
              <a:rPr lang="pt-BR" dirty="0"/>
              <a:t>, estabeleceu-se, todavia, alguns pré-requisitos para eleição dos catequistas que adentraram no Itinerário formativo para o ministério.</a:t>
            </a:r>
          </a:p>
          <a:p>
            <a:pPr marL="0" indent="0">
              <a:buNone/>
            </a:pPr>
            <a:endParaRPr lang="pt-BR" dirty="0"/>
          </a:p>
          <a:p>
            <a:pPr lvl="0"/>
            <a:r>
              <a:rPr lang="pt-BR" dirty="0"/>
              <a:t>Reconhecimento da </a:t>
            </a:r>
            <a:r>
              <a:rPr lang="pt-BR" dirty="0" smtClean="0"/>
              <a:t>Comunidade</a:t>
            </a:r>
            <a:r>
              <a:rPr lang="pt-BR" dirty="0"/>
              <a:t>;</a:t>
            </a:r>
          </a:p>
          <a:p>
            <a:pPr lvl="0"/>
            <a:r>
              <a:rPr lang="pt-BR" dirty="0"/>
              <a:t>Idade mínima de 20 anos; </a:t>
            </a:r>
          </a:p>
          <a:p>
            <a:pPr lvl="0"/>
            <a:r>
              <a:rPr lang="pt-BR" dirty="0"/>
              <a:t>Experiência e atuação na Catequese: </a:t>
            </a:r>
            <a:r>
              <a:rPr lang="pt-BR" b="1" u="sng" dirty="0"/>
              <a:t>mínimo de 5 anos</a:t>
            </a:r>
            <a:r>
              <a:rPr lang="pt-BR" dirty="0"/>
              <a:t>, depois de ser catequista; </a:t>
            </a:r>
          </a:p>
          <a:p>
            <a:pPr lvl="0"/>
            <a:r>
              <a:rPr lang="pt-BR" dirty="0"/>
              <a:t>Formação básica e </a:t>
            </a:r>
            <a:r>
              <a:rPr lang="pt-BR" dirty="0" smtClean="0"/>
              <a:t>específica.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38200" y="329267"/>
            <a:ext cx="10515600" cy="828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CRITÉRIOS PARA ESCOLHA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07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187355"/>
            <a:ext cx="10515600" cy="4989608"/>
          </a:xfrm>
        </p:spPr>
        <p:txBody>
          <a:bodyPr/>
          <a:lstStyle/>
          <a:p>
            <a:pPr marL="0" indent="0" algn="ctr">
              <a:buNone/>
            </a:pPr>
            <a:endParaRPr lang="pt-BR" b="1" dirty="0" smtClean="0"/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r>
              <a:rPr lang="pt-B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FORMAÇÃO MINISTERIAL</a:t>
            </a:r>
          </a:p>
          <a:p>
            <a:pPr marL="0" indent="0" algn="ctr">
              <a:buNone/>
            </a:pPr>
            <a:endParaRPr lang="pt-BR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t-B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“CATEQUISTA ATUANTES”</a:t>
            </a:r>
            <a:endParaRPr lang="pt-B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80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ITINERÁRIO PARA CATEQUISTAS ATUANTES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5280" y="1508760"/>
            <a:ext cx="11475720" cy="5080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500" b="1" dirty="0" smtClean="0"/>
              <a:t>São </a:t>
            </a:r>
            <a:r>
              <a:rPr lang="pt-BR" sz="2500" b="1" dirty="0"/>
              <a:t>os que, no momento, já cumprem todos os critérios -  </a:t>
            </a:r>
            <a:r>
              <a:rPr lang="pt-BR" sz="2500" b="1" dirty="0" smtClean="0">
                <a:solidFill>
                  <a:srgbClr val="FF0000"/>
                </a:solidFill>
              </a:rPr>
              <a:t>em torno de 6 </a:t>
            </a:r>
            <a:r>
              <a:rPr lang="pt-BR" sz="2500" b="1" dirty="0">
                <a:solidFill>
                  <a:srgbClr val="FF0000"/>
                </a:solidFill>
              </a:rPr>
              <a:t>meses de duração até a Instituição</a:t>
            </a:r>
            <a:r>
              <a:rPr lang="pt-BR" sz="2500" b="1" dirty="0"/>
              <a:t>.  </a:t>
            </a:r>
            <a:r>
              <a:rPr lang="pt-BR" sz="2500" b="1" dirty="0" smtClean="0"/>
              <a:t>Contempla:</a:t>
            </a:r>
          </a:p>
          <a:p>
            <a:pPr marL="0" indent="0">
              <a:buNone/>
            </a:pPr>
            <a:endParaRPr lang="pt-BR" sz="2500" b="1" dirty="0"/>
          </a:p>
          <a:p>
            <a:pPr marL="0" indent="0">
              <a:buNone/>
            </a:pPr>
            <a:endParaRPr lang="pt-BR" sz="2500" b="1" dirty="0" smtClean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Encontro </a:t>
            </a:r>
            <a:r>
              <a:rPr lang="pt-BR" sz="2500" b="1" dirty="0"/>
              <a:t>de animação </a:t>
            </a:r>
            <a:r>
              <a:rPr lang="pt-BR" sz="2500" b="1" dirty="0" smtClean="0"/>
              <a:t>vocacional catequética: Apresentação paroquial do projeto e entrega da ficha  de adesão (manifestação do desejo)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Processo de escolha (Comissão paroquial)</a:t>
            </a: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Celebração </a:t>
            </a:r>
            <a:r>
              <a:rPr lang="pt-BR" sz="2500" b="1" dirty="0"/>
              <a:t>de apresentação dos candidatos ao Ministério de </a:t>
            </a:r>
            <a:r>
              <a:rPr lang="pt-BR" sz="2500" b="1" dirty="0" smtClean="0"/>
              <a:t>Catequista.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Formação Ministerial 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Instituição.</a:t>
            </a:r>
          </a:p>
          <a:p>
            <a:pPr marL="0" indent="0">
              <a:buNone/>
            </a:pP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66779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CONTEÚDOS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7421" y="1583139"/>
            <a:ext cx="11641539" cy="509061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b="1" dirty="0"/>
              <a:t> </a:t>
            </a:r>
            <a:r>
              <a:rPr lang="pt-BR" sz="3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pt-BR" sz="3300" b="1" u="sng" dirty="0">
                <a:latin typeface="Arial" panose="020B0604020202020204" pitchFamily="34" charset="0"/>
                <a:cs typeface="Arial" panose="020B0604020202020204" pitchFamily="34" charset="0"/>
              </a:rPr>
              <a:t>– O catequista ministro da Palavra:</a:t>
            </a:r>
            <a:r>
              <a:rPr lang="pt-BR" sz="33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33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(Querigma)</a:t>
            </a:r>
            <a:endParaRPr lang="pt-BR" sz="33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33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 Ministério de Catequista; </a:t>
            </a:r>
          </a:p>
          <a:p>
            <a:pPr marL="0" indent="0">
              <a:buNone/>
            </a:pP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lvl="0" indent="0">
              <a:buNone/>
            </a:pPr>
            <a:r>
              <a:rPr lang="pt-BR" sz="3300" b="1" u="sng" dirty="0">
                <a:latin typeface="Arial" panose="020B0604020202020204" pitchFamily="34" charset="0"/>
                <a:cs typeface="Arial" panose="020B0604020202020204" pitchFamily="34" charset="0"/>
              </a:rPr>
              <a:t>SABER – O catequista testemunha da fé e guardião da memória de Deus: </a:t>
            </a:r>
            <a:r>
              <a:rPr lang="pt-BR" sz="3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300" b="1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(Discipulado)</a:t>
            </a:r>
            <a:endParaRPr lang="pt-BR" sz="33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- O Evangelho de Jesus Cristo (a centralidade do Evangelho na catequese; a Cristologia à luz de cada Evangelho, etc.), </a:t>
            </a:r>
          </a:p>
          <a:p>
            <a:pPr marL="0" indent="0">
              <a:buNone/>
            </a:pP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- Crer (o Símbolo da fé, destaque para Jesus Cristo; ter em conta o ecumenismo e o diálogo inter-religioso</a:t>
            </a: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- Celebrar (relação entre Catequese e Liturgia</a:t>
            </a: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- Viver (as Bem-Aventuranças, a missão do cristão no mundo</a:t>
            </a: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- Orar (o Pai-Nosso como modelo de oração do catequista) </a:t>
            </a:r>
          </a:p>
          <a:p>
            <a:pPr marL="0" indent="0">
              <a:buNone/>
            </a:pP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lvl="0" indent="0">
              <a:buNone/>
            </a:pPr>
            <a:r>
              <a:rPr lang="pt-BR" sz="3300" b="1" u="sng" dirty="0">
                <a:latin typeface="Arial" panose="020B0604020202020204" pitchFamily="34" charset="0"/>
                <a:cs typeface="Arial" panose="020B0604020202020204" pitchFamily="34" charset="0"/>
              </a:rPr>
              <a:t>SABER FAZER – O catequista mestre e mistagogo</a:t>
            </a:r>
            <a:r>
              <a:rPr lang="pt-BR" sz="3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3300" b="1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(Purificação e iluminação)</a:t>
            </a:r>
            <a:endParaRPr lang="pt-BR" sz="33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-  A catequese de inspiração catecumenal e o papel do catequista nessa perspectiva;</a:t>
            </a:r>
          </a:p>
          <a:p>
            <a:pPr marL="0" indent="0">
              <a:buNone/>
            </a:pP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 - Prática e partilha de uma atividade evangélico transformadora (cuidado da Casa Comum, caridade, prática sócio- transformadora, etc.).</a:t>
            </a:r>
          </a:p>
          <a:p>
            <a:pPr marL="0" indent="0">
              <a:buNone/>
            </a:pPr>
            <a:endParaRPr lang="pt-BR" sz="2400" dirty="0" smtClean="0"/>
          </a:p>
          <a:p>
            <a:pPr marL="0" indent="0" algn="ctr">
              <a:buNone/>
            </a:pPr>
            <a:r>
              <a:rPr lang="pt-BR" dirty="0" smtClean="0"/>
              <a:t>		</a:t>
            </a:r>
            <a:r>
              <a:rPr lang="pt-BR" b="1" dirty="0" smtClean="0">
                <a:solidFill>
                  <a:srgbClr val="00B0F0"/>
                </a:solidFill>
              </a:rPr>
              <a:t>*MISTAGOGIA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911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62666"/>
            <a:ext cx="10515600" cy="1325563"/>
          </a:xfrm>
        </p:spPr>
        <p:txBody>
          <a:bodyPr>
            <a:normAutofit/>
          </a:bodyPr>
          <a:lstStyle/>
          <a:p>
            <a:r>
              <a:rPr lang="pt-BR" sz="2400" b="1" dirty="0" smtClean="0"/>
              <a:t>INDICAÇÕES DE SUBSÍDIOS QUE PODEM SER UTILIZADOS NA DINÂMICA FORMATIVA DO ITINERÁRIO PARA CATEQUISTAS ATUANTES</a:t>
            </a:r>
            <a:br>
              <a:rPr lang="pt-BR" sz="2400" b="1" dirty="0" smtClean="0"/>
            </a:br>
            <a:endParaRPr lang="pt-BR" sz="24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872014"/>
              </p:ext>
            </p:extLst>
          </p:nvPr>
        </p:nvGraphicFramePr>
        <p:xfrm>
          <a:off x="838200" y="2188229"/>
          <a:ext cx="10242175" cy="3697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5866"/>
                <a:gridCol w="7516309"/>
              </a:tblGrid>
              <a:tr h="36979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SER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Bíblia;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Catecismo da Igreja Católica;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Metodologia da Iniciação a Vida Cristã: formação para os catequistas: NUCAP. 2012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Diretório para a Catequese: Pontifício Conselho para a promoção da Nova Evangelização;2020.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Diretório Nacional de Catequese: CNBB.2011;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97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507413"/>
              </p:ext>
            </p:extLst>
          </p:nvPr>
        </p:nvGraphicFramePr>
        <p:xfrm>
          <a:off x="640601" y="311422"/>
          <a:ext cx="10991103" cy="6309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5187"/>
                <a:gridCol w="8065916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SABER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Bíblia;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Catecismo da Igreja Católica;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A Interpretação da Bíblia na Igreja: Pontifícia Comissão bíblica n 134; Paulinas, 2009.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CNBB: Animação bíblica da Pastoral a partir das comunidades eclesiais missionárias. Estudo 114. 2021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Compêndio do vaticano II: constituições, decretos e declarações. 31ª edição: vozes.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CNBB: Introdução ao Missal Romano e ao Lecionário 7ª Edição. 2022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Desiderio </a:t>
                      </a:r>
                      <a:r>
                        <a:rPr lang="pt-BR" sz="2000" dirty="0" err="1">
                          <a:effectLst/>
                        </a:rPr>
                        <a:t>Desideravi</a:t>
                      </a:r>
                      <a:r>
                        <a:rPr lang="pt-BR" sz="2000" dirty="0">
                          <a:effectLst/>
                        </a:rPr>
                        <a:t>: sobre a Formação Litúrgica do Povo de Deus. Papa Francisco, n 214. 2022;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Vamos Participar da missa? Frei Luíz Turra.2012;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Catequese e Liturgia na Iniciação a vida Cristã: O que e como fazer! 2018.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Iniciação a Vida Cristã: itinerários para formar discípulos missionários n 107; CNBB. 2017.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RICA: Ritual de Iniciação a Vida Cristã para Adultos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629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332493"/>
              </p:ext>
            </p:extLst>
          </p:nvPr>
        </p:nvGraphicFramePr>
        <p:xfrm>
          <a:off x="748180" y="911698"/>
          <a:ext cx="10802844" cy="490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5084"/>
                <a:gridCol w="792776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pt-BR" sz="20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SABER FAZER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Bíblia Sagrada.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Catecismo da Igreja Católica.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Mistagogia: Do visível ao invisível; NUCAP.2013	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Rezar com as solenidades e festas do Senhor: Bruno Carneiro Lira, </a:t>
                      </a:r>
                      <a:r>
                        <a:rPr lang="pt-BR" sz="2000" dirty="0" err="1">
                          <a:effectLst/>
                        </a:rPr>
                        <a:t>osb</a:t>
                      </a:r>
                      <a:r>
                        <a:rPr lang="pt-BR" sz="2000" dirty="0">
                          <a:effectLst/>
                        </a:rPr>
                        <a:t>; 2019.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Como Falar de Maria? </a:t>
                      </a:r>
                      <a:r>
                        <a:rPr lang="pt-BR" sz="2000" dirty="0" err="1">
                          <a:effectLst/>
                        </a:rPr>
                        <a:t>Kater</a:t>
                      </a:r>
                      <a:r>
                        <a:rPr lang="pt-BR" sz="2000" dirty="0">
                          <a:effectLst/>
                        </a:rPr>
                        <a:t> Filho. 2015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Compêndio de Doutrina Social da Igreja: </a:t>
                      </a:r>
                      <a:r>
                        <a:rPr lang="pt-BR" sz="2000" dirty="0" err="1">
                          <a:effectLst/>
                        </a:rPr>
                        <a:t>Pontificio</a:t>
                      </a:r>
                      <a:r>
                        <a:rPr lang="pt-BR" sz="2000" dirty="0">
                          <a:effectLst/>
                        </a:rPr>
                        <a:t> Conselho “Justiça e Paz” 2005</a:t>
                      </a:r>
                      <a:r>
                        <a:rPr lang="pt-BR" sz="2000" dirty="0" smtClean="0">
                          <a:effectLst/>
                        </a:rPr>
                        <a:t>.</a:t>
                      </a:r>
                      <a:endParaRPr lang="pt-BR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Documento de Aparecida: Conselho Episcopal Latino- Americano; 2007.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err="1">
                          <a:effectLst/>
                        </a:rPr>
                        <a:t>Evangelli</a:t>
                      </a:r>
                      <a:r>
                        <a:rPr lang="pt-BR" sz="2000" dirty="0">
                          <a:effectLst/>
                        </a:rPr>
                        <a:t> </a:t>
                      </a:r>
                      <a:r>
                        <a:rPr lang="pt-BR" sz="2000" dirty="0" err="1">
                          <a:effectLst/>
                        </a:rPr>
                        <a:t>Gaudium</a:t>
                      </a:r>
                      <a:r>
                        <a:rPr lang="pt-BR" sz="2000" dirty="0">
                          <a:effectLst/>
                        </a:rPr>
                        <a:t>: Papa Francisco, n 198. 2013.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err="1">
                          <a:effectLst/>
                        </a:rPr>
                        <a:t>Evangelli</a:t>
                      </a:r>
                      <a:r>
                        <a:rPr lang="pt-BR" sz="2000" dirty="0">
                          <a:effectLst/>
                        </a:rPr>
                        <a:t> Nuntiandi: Paulo VI. N 85. 1979.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err="1">
                          <a:effectLst/>
                        </a:rPr>
                        <a:t>Laudato</a:t>
                      </a:r>
                      <a:r>
                        <a:rPr lang="pt-BR" sz="2000" dirty="0">
                          <a:effectLst/>
                        </a:rPr>
                        <a:t> Si: Papa Francisco. 2015.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8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160" y="899160"/>
            <a:ext cx="10515600" cy="4363403"/>
          </a:xfrm>
        </p:spPr>
        <p:txBody>
          <a:bodyPr/>
          <a:lstStyle/>
          <a:p>
            <a:pPr marL="0" indent="0" algn="ctr">
              <a:buNone/>
            </a:pPr>
            <a:endParaRPr lang="pt-BR" b="1" dirty="0" smtClean="0"/>
          </a:p>
          <a:p>
            <a:pPr marL="0" indent="0" algn="ctr">
              <a:buNone/>
            </a:pPr>
            <a:r>
              <a:rPr lang="pt-BR" sz="3600" b="1" dirty="0" smtClean="0">
                <a:latin typeface="Arial Black" panose="020B0A04020102020204" pitchFamily="34" charset="0"/>
              </a:rPr>
              <a:t>FORMAÇÃO MINISTERIAL</a:t>
            </a:r>
          </a:p>
          <a:p>
            <a:pPr marL="0" indent="0" algn="ctr">
              <a:buNone/>
            </a:pPr>
            <a:endParaRPr lang="pt-BR" sz="3600" b="1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t-BR" sz="3600" b="1" dirty="0" smtClean="0">
                <a:latin typeface="Arial Black" panose="020B0A04020102020204" pitchFamily="34" charset="0"/>
              </a:rPr>
              <a:t>“CATEQUISTAS INICIANTES”</a:t>
            </a:r>
            <a:endParaRPr lang="pt-BR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57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ITINERÁRIO PARA CATEQUISTAS INICIANTES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6883" y="1825625"/>
            <a:ext cx="11325727" cy="46714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os que ainda não atendem a todos os critérios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B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a 5 </a:t>
            </a: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 de duração até a Instituição.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Acompanhado por um catequista introdutor, isto é, aquele que já foi instituído.</a:t>
            </a:r>
          </a:p>
          <a:p>
            <a:pPr marL="0" indent="0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a) Chamado (promoção vocacional) – início do caminho, acompanhado por um catequista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ministro introdutor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0" indent="0" algn="just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b) Celebração de apresentação dos candidatos à comunidade; </a:t>
            </a:r>
          </a:p>
          <a:p>
            <a:pPr marL="0" indent="0" algn="just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c)  Seguimento – início da atuação, como catequista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auxiliar; 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d) Celebração de entrega da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Palavra;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e) Formação ministerial básica e específica; </a:t>
            </a:r>
          </a:p>
          <a:p>
            <a:pPr marL="0" indent="0" algn="just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f) Pedido formal e público pelo ministério; </a:t>
            </a:r>
          </a:p>
          <a:p>
            <a:pPr marL="0" indent="0" algn="just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g) Preparação próxima (retiros e orações individuais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h) Celebração da Instituição do Ministério de Catequista.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198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16233"/>
            <a:ext cx="10515600" cy="675336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CONTEÚDOS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8600" y="791569"/>
            <a:ext cx="11795760" cy="590948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pt-BR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– O catequista ministro da Palavra: </a:t>
            </a:r>
            <a:r>
              <a:rPr lang="pt-BR" sz="1400" b="1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(Querigma)</a:t>
            </a:r>
            <a:endParaRPr lang="pt-BR" sz="1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A catequese evangelizadora (querigmática e mistagógica);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 A catequese nos atuais documentos da Igreja;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 O Ministério de Catequista.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SABER</a:t>
            </a:r>
            <a:r>
              <a:rPr lang="pt-BR" sz="1400" u="sng" dirty="0">
                <a:latin typeface="Arial" panose="020B0604020202020204" pitchFamily="34" charset="0"/>
                <a:cs typeface="Arial" panose="020B0604020202020204" pitchFamily="34" charset="0"/>
              </a:rPr>
              <a:t> – O catequista testemunha da fé e guardião da memória de Deus: </a:t>
            </a:r>
            <a:r>
              <a:rPr lang="pt-BR" sz="1400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400" u="sng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1400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iscipulado)</a:t>
            </a:r>
            <a:endParaRPr lang="pt-BR" sz="1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Introdução à Sagrada Escritura (Como a Igreja lê a Bíblia: noções de hermenêutica);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A fé do povo de Deus na Bíblia;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O Evangelho de Jesus Cristo (a centralidade do Evangelho na catequese; a Cristologia à luz de cada Evangelho, etc.);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Crer (Símbolo da fé, Jesus Cristo em perspectiva trinitária, Igreja, Ecumenismo, Maria como modelo para o catequista);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- Celebrar (Sacramentos, Liturgia como ação memorial, Ano Litúrgico, relação entre Catequese e Liturgia);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Viver (Mandamentos da lei de Deus, Bem-Aventuranças, Doutrina Social da Igreja,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Laudato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Si’, Fratelli Tutti);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Orar (Pai-Nosso como modelo de oração do catequista, vida de oração). </a:t>
            </a:r>
            <a:endParaRPr lang="pt-B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pt-B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SABER FAZER – O catequista mestre e mistagogo</a:t>
            </a:r>
            <a:r>
              <a:rPr lang="pt-BR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400" b="1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(Purificação/ iluminação) </a:t>
            </a:r>
            <a:endParaRPr lang="pt-BR" sz="1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O catequista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mistagogo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A pedagogia e a metodologia catequética;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O encontro catequético;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A comunicação na catequese (comunicação oral, comunicação no mundo virtual);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Planejamento e execução de itinerários de inspiração catecumenal na IVC;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 Prática e partilha de uma atividade evangélico transformadora (cuidado da Casa Comum, caridade, prática sociotransformadora, etc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pt-BR" sz="20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*MISTAGOGIA </a:t>
            </a:r>
            <a:endParaRPr lang="pt-BR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pt-BR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31400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7206048"/>
              </p:ext>
            </p:extLst>
          </p:nvPr>
        </p:nvGraphicFramePr>
        <p:xfrm>
          <a:off x="775072" y="2021345"/>
          <a:ext cx="10816293" cy="4288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9152"/>
                <a:gridCol w="8727141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SER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spc="25" dirty="0">
                          <a:effectLst/>
                        </a:rPr>
                        <a:t>Bíblia;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spc="25" dirty="0">
                          <a:effectLst/>
                        </a:rPr>
                        <a:t>Catecismo da Igreja Católica;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spc="25" dirty="0" err="1">
                          <a:effectLst/>
                        </a:rPr>
                        <a:t>Catechesi</a:t>
                      </a:r>
                      <a:r>
                        <a:rPr lang="pt-BR" sz="2000" spc="25" dirty="0">
                          <a:effectLst/>
                        </a:rPr>
                        <a:t> </a:t>
                      </a:r>
                      <a:r>
                        <a:rPr lang="pt-BR" sz="2000" spc="25" dirty="0" err="1">
                          <a:effectLst/>
                        </a:rPr>
                        <a:t>Tradendae</a:t>
                      </a:r>
                      <a:r>
                        <a:rPr lang="pt-BR" sz="2000" spc="25" dirty="0">
                          <a:effectLst/>
                        </a:rPr>
                        <a:t>: João Paulo II, n 93: 2006.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spc="25" dirty="0">
                          <a:effectLst/>
                        </a:rPr>
                        <a:t>Diretório para a Catequese: Pontifício Conselho para a promoção da Nova Evangelização;2020.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spc="25" dirty="0">
                          <a:effectLst/>
                        </a:rPr>
                        <a:t>Diretório Nacional de Catequese: CNBB.2011;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spc="25" dirty="0">
                          <a:effectLst/>
                        </a:rPr>
                        <a:t>Metodologia da Iniciação a Vida Cristã: formação para os catequistas: NUCAP. 2012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spc="25" dirty="0">
                          <a:effectLst/>
                        </a:rPr>
                        <a:t>Iniciação a Vida Cristã: itinerários para formar discípulos missionários n.107; CNBB. 2017.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spc="25" dirty="0" err="1">
                          <a:effectLst/>
                        </a:rPr>
                        <a:t>Etc</a:t>
                      </a:r>
                      <a:r>
                        <a:rPr lang="pt-BR" sz="2000" spc="25" dirty="0">
                          <a:effectLst/>
                        </a:rPr>
                        <a:t>!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03413" y="572697"/>
            <a:ext cx="1118795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INDICA</a:t>
            </a:r>
            <a:r>
              <a:rPr kumimoji="0" lang="pt-BR" alt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Ç</a:t>
            </a:r>
            <a:r>
              <a:rPr kumimoji="0" lang="pt-BR" alt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ÕES DE SUBS</a:t>
            </a:r>
            <a:r>
              <a:rPr kumimoji="0" lang="pt-BR" alt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Í</a:t>
            </a:r>
            <a:r>
              <a:rPr kumimoji="0" lang="pt-BR" alt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DIOS QUE PODEM SER UTILIZADOS NA DINÂMICA FORMATIVA DO ITINER</a:t>
            </a:r>
            <a:r>
              <a:rPr kumimoji="0" lang="pt-BR" alt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</a:t>
            </a:r>
            <a:r>
              <a:rPr kumimoji="0" lang="pt-BR" alt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RIO.</a:t>
            </a:r>
            <a:endParaRPr kumimoji="0" lang="pt-BR" alt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0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7112130"/>
              </p:ext>
            </p:extLst>
          </p:nvPr>
        </p:nvGraphicFramePr>
        <p:xfrm>
          <a:off x="288758" y="288758"/>
          <a:ext cx="11670632" cy="62363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0969"/>
                <a:gridCol w="10539663"/>
              </a:tblGrid>
              <a:tr h="43513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SABER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Bíblia;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Catecismo da Igreja Católica;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A Interpretação da Bíblia na Igreja: Pontifícia Comissão bíblica n 134; Paulinas, 2009.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CNBB: Animação bíblica da Pastoral a partir das comunidades eclesiais missionárias. Estudo 114. 2021;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Formação Bíblica para catequistas: Com dinâmicas e celebrações: Leomar </a:t>
                      </a:r>
                      <a:r>
                        <a:rPr lang="pt-BR" sz="1200" dirty="0" err="1">
                          <a:effectLst/>
                        </a:rPr>
                        <a:t>Brustolin</a:t>
                      </a:r>
                      <a:r>
                        <a:rPr lang="pt-BR" sz="1200" dirty="0">
                          <a:effectLst/>
                        </a:rPr>
                        <a:t>. 2014.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Visão de um Povo sobre as origens da vida: Pedagogia Bíblica da segunda infância: SAB - Serviço de Animação Bíblica: 2020.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Compêndio do vaticano II: constituições, decretos e declarações. 31ª edição: vozes.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CNBB: Introdução ao Missal Romano e ao Lecionário 7ª Edição. 2022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Desiderio </a:t>
                      </a:r>
                      <a:r>
                        <a:rPr lang="pt-BR" sz="1200" dirty="0" err="1">
                          <a:effectLst/>
                        </a:rPr>
                        <a:t>Desideravi</a:t>
                      </a:r>
                      <a:r>
                        <a:rPr lang="pt-BR" sz="1200" dirty="0">
                          <a:effectLst/>
                        </a:rPr>
                        <a:t>: sobre a Formação Litúrgica do Povo de Deus. Papa Francisco, n 214. 2022;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Vamos Participar da missa? Frei Luíz Turra.2012;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Catequese e Liturgia na Iniciação a vida Cristã: O que e como fazer! Pe. Thiago </a:t>
                      </a:r>
                      <a:r>
                        <a:rPr lang="pt-BR" sz="1200" dirty="0" err="1">
                          <a:effectLst/>
                        </a:rPr>
                        <a:t>Faccini</a:t>
                      </a:r>
                      <a:r>
                        <a:rPr lang="pt-BR" sz="1200" dirty="0">
                          <a:effectLst/>
                        </a:rPr>
                        <a:t> Paro. 2018.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Catequese e liturgia na Iniciação á vida cristã: NUCAP; 2021.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pt-BR" sz="1200" dirty="0">
                          <a:effectLst/>
                        </a:rPr>
                        <a:t>Iniciação à Liturgia: NUCAP e Claudio </a:t>
                      </a:r>
                      <a:r>
                        <a:rPr lang="pt-BR" sz="1200" dirty="0" err="1">
                          <a:effectLst/>
                        </a:rPr>
                        <a:t>Pastro</a:t>
                      </a:r>
                      <a:r>
                        <a:rPr lang="pt-BR" sz="1200" dirty="0">
                          <a:effectLst/>
                        </a:rPr>
                        <a:t>. 2012.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pt-BR" sz="1200" dirty="0">
                          <a:effectLst/>
                        </a:rPr>
                        <a:t>RICA: Ritual de Iniciação a Vida Cristã para Adulto;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pt-BR" sz="1200" dirty="0">
                          <a:effectLst/>
                        </a:rPr>
                        <a:t>As celebrações do RICA: Conhecer para bem celebrar: Pe. Thiago </a:t>
                      </a:r>
                      <a:r>
                        <a:rPr lang="pt-BR" sz="1200" dirty="0" err="1">
                          <a:effectLst/>
                        </a:rPr>
                        <a:t>Faccini</a:t>
                      </a:r>
                      <a:r>
                        <a:rPr lang="pt-BR" sz="1200" dirty="0">
                          <a:effectLst/>
                        </a:rPr>
                        <a:t> Paro. 2019.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pt-BR" sz="1200" dirty="0">
                          <a:effectLst/>
                        </a:rPr>
                        <a:t>Casa da Iniciação Cristã: Ritos e Celebrações: Batismo. Crisma, Eucaristia: Leomar Antônio </a:t>
                      </a:r>
                      <a:r>
                        <a:rPr lang="pt-BR" sz="1200" dirty="0" err="1">
                          <a:effectLst/>
                        </a:rPr>
                        <a:t>Brustolin</a:t>
                      </a:r>
                      <a:r>
                        <a:rPr lang="pt-BR" sz="1200" dirty="0">
                          <a:effectLst/>
                        </a:rPr>
                        <a:t>. 2020.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pt-BR" sz="1200" dirty="0">
                          <a:effectLst/>
                        </a:rPr>
                        <a:t>Compêndio de Doutrina Social da Igreja: Pontifício Conselho “Justiça e Paz” 2005.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pt-BR" sz="1200" dirty="0">
                          <a:effectLst/>
                        </a:rPr>
                        <a:t>Documento de Aparecida: Conselho Episcopal Latino- Americano; 2007.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pt-BR" sz="1200" dirty="0">
                          <a:effectLst/>
                        </a:rPr>
                        <a:t>Catequese no mundo atual: crises, desafios e um novo paradigma para a catequese: Solange Maria do Carmo. 2016.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effectLst/>
                        </a:rPr>
                        <a:t>Evangelli</a:t>
                      </a:r>
                      <a:r>
                        <a:rPr lang="pt-BR" sz="1200" dirty="0">
                          <a:effectLst/>
                        </a:rPr>
                        <a:t> </a:t>
                      </a:r>
                      <a:r>
                        <a:rPr lang="pt-BR" sz="1200" dirty="0" err="1">
                          <a:effectLst/>
                        </a:rPr>
                        <a:t>Gaudium</a:t>
                      </a:r>
                      <a:r>
                        <a:rPr lang="pt-BR" sz="1200" dirty="0">
                          <a:effectLst/>
                        </a:rPr>
                        <a:t>: Papa Francisco, n 198. 2013.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effectLst/>
                        </a:rPr>
                        <a:t>Evangelli</a:t>
                      </a:r>
                      <a:r>
                        <a:rPr lang="pt-BR" sz="1200" dirty="0">
                          <a:effectLst/>
                        </a:rPr>
                        <a:t> Nuntiandi: Paulo VI. N 85. 1979.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effectLst/>
                        </a:rPr>
                        <a:t>Laudato</a:t>
                      </a:r>
                      <a:r>
                        <a:rPr lang="pt-BR" sz="1200" dirty="0">
                          <a:effectLst/>
                        </a:rPr>
                        <a:t> Si: Papa Francisco. 2015.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Fratelli Tutti: sobre a Fraternidade e a amizade social: Papa Francisco.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effectLst/>
                        </a:rPr>
                        <a:t>Christus</a:t>
                      </a:r>
                      <a:r>
                        <a:rPr lang="pt-BR" sz="1200" dirty="0">
                          <a:effectLst/>
                        </a:rPr>
                        <a:t> </a:t>
                      </a:r>
                      <a:r>
                        <a:rPr lang="pt-BR" sz="1200" dirty="0" err="1">
                          <a:effectLst/>
                        </a:rPr>
                        <a:t>Vivit</a:t>
                      </a:r>
                      <a:r>
                        <a:rPr lang="pt-BR" sz="1200" dirty="0">
                          <a:effectLst/>
                        </a:rPr>
                        <a:t>: para os Jovens e para todo o Povo de Deus: Papa Francisco. 2019</a:t>
                      </a:r>
                      <a:r>
                        <a:rPr lang="pt-BR" sz="1200" dirty="0" smtClean="0">
                          <a:effectLst/>
                        </a:rPr>
                        <a:t>.</a:t>
                      </a:r>
                      <a:endParaRPr lang="pt-BR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Elementos da Espiritualidade do Catequista: Pe. Humberto Robson de Carvalho.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Rezar com as solenidades e festas do Senhor: Bruno Carneiro Lira, </a:t>
                      </a:r>
                      <a:r>
                        <a:rPr lang="pt-BR" sz="1200" dirty="0" err="1">
                          <a:effectLst/>
                        </a:rPr>
                        <a:t>osb</a:t>
                      </a:r>
                      <a:r>
                        <a:rPr lang="pt-BR" sz="1200" dirty="0">
                          <a:effectLst/>
                        </a:rPr>
                        <a:t>; 2019.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Como Falar de Maria? </a:t>
                      </a:r>
                      <a:r>
                        <a:rPr lang="pt-BR" sz="1200" dirty="0" err="1">
                          <a:effectLst/>
                        </a:rPr>
                        <a:t>Kater</a:t>
                      </a:r>
                      <a:r>
                        <a:rPr lang="pt-BR" sz="1200" dirty="0">
                          <a:effectLst/>
                        </a:rPr>
                        <a:t> Filho. 2015.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Pedagogia do Silêncio: Um caminho para a interioridade: Eder Vasconcelos.2018.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21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085947"/>
              </p:ext>
            </p:extLst>
          </p:nvPr>
        </p:nvGraphicFramePr>
        <p:xfrm>
          <a:off x="636297" y="426720"/>
          <a:ext cx="10981961" cy="5958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3115"/>
                <a:gridCol w="8928846"/>
              </a:tblGrid>
              <a:tr h="43513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SABER FAZER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21" marR="59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Bíblia;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Catecismo da Igreja Católica;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Mistagogia: Do visível ao invisível; NUCAP.2013.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A pedagogia da Iniciação Cristã: Renato </a:t>
                      </a:r>
                      <a:r>
                        <a:rPr lang="pt-BR" sz="2000" dirty="0" err="1">
                          <a:effectLst/>
                        </a:rPr>
                        <a:t>Quezini</a:t>
                      </a:r>
                      <a:r>
                        <a:rPr lang="pt-BR" sz="2000" dirty="0">
                          <a:effectLst/>
                        </a:rPr>
                        <a:t>. 2013.		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Querigma: a partir do documento da CNBB n. 107. NUCAP. 2018.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Discípulos catequistas: Coleção Pedagogia da Fé. Vicente Frisullo.2011.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Catequese Criativa: arte, Comunicação, Espiritualidade. Neusa Fernandes. 2011.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Compreender e acompanhar a pessoa humana: Manual teórico e prático para o formador </a:t>
                      </a:r>
                      <a:r>
                        <a:rPr lang="pt-BR" sz="2000" dirty="0" err="1">
                          <a:effectLst/>
                        </a:rPr>
                        <a:t>psicoespiritual</a:t>
                      </a:r>
                      <a:r>
                        <a:rPr lang="pt-BR" sz="2000" dirty="0">
                          <a:effectLst/>
                        </a:rPr>
                        <a:t>: Alessandro </a:t>
                      </a:r>
                      <a:r>
                        <a:rPr lang="pt-BR" sz="2000" dirty="0" err="1">
                          <a:effectLst/>
                        </a:rPr>
                        <a:t>Manenti</a:t>
                      </a:r>
                      <a:r>
                        <a:rPr lang="pt-BR" sz="2000" dirty="0">
                          <a:effectLst/>
                        </a:rPr>
                        <a:t>. 2021.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O que é o homem?: Um itinerário de Antropologia Bíblica: Pontifícia Comissão Biblica.2022.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Diretrizes Gerais da Ação Evangelizadora da Igreja no Brasil 2019 -2023: Documentos da CNBB, n 109. 2019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Diretórios Diocesanos: Sacramentos, Pastoral e Organismos. Diocese de São Luís de Montes Belos.2006.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21" marR="5912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394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1000" y="609600"/>
            <a:ext cx="11369040" cy="55673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600" b="1" dirty="0" smtClean="0">
                <a:solidFill>
                  <a:srgbClr val="FF0000"/>
                </a:solidFill>
              </a:rPr>
              <a:t>III PARTE</a:t>
            </a:r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endParaRPr lang="pt-BR" b="1" dirty="0" smtClean="0"/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r>
              <a:rPr lang="pt-BR" sz="4800" b="1" dirty="0" smtClean="0">
                <a:latin typeface="Arial Black" panose="020B0A04020102020204" pitchFamily="34" charset="0"/>
              </a:rPr>
              <a:t>PROCESSO </a:t>
            </a:r>
            <a:r>
              <a:rPr lang="pt-BR" sz="4800" b="1" dirty="0">
                <a:latin typeface="Arial Black" panose="020B0A04020102020204" pitchFamily="34" charset="0"/>
              </a:rPr>
              <a:t>DIOCESANO DO MINISTÉRIO DO </a:t>
            </a:r>
            <a:r>
              <a:rPr lang="pt-BR" sz="4800" b="1" dirty="0" smtClean="0">
                <a:latin typeface="Arial Black" panose="020B0A04020102020204" pitchFamily="34" charset="0"/>
              </a:rPr>
              <a:t>CATEQUISTA</a:t>
            </a:r>
          </a:p>
          <a:p>
            <a:pPr marL="0" indent="0" algn="ctr">
              <a:buNone/>
            </a:pPr>
            <a:endParaRPr lang="pt-BR" sz="4800" b="1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pt-BR" sz="4800" b="1" dirty="0" smtClean="0">
              <a:latin typeface="Arial Black" panose="020B0A04020102020204" pitchFamily="34" charset="0"/>
            </a:endParaRPr>
          </a:p>
          <a:p>
            <a:pPr marL="0" indent="0" algn="r">
              <a:buNone/>
            </a:pPr>
            <a:r>
              <a:rPr lang="pt-BR" sz="4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PASSO A PASSO DIOCESANO</a:t>
            </a:r>
            <a:endParaRPr lang="pt-BR" sz="4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09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191642"/>
              </p:ext>
            </p:extLst>
          </p:nvPr>
        </p:nvGraphicFramePr>
        <p:xfrm>
          <a:off x="600399" y="2241310"/>
          <a:ext cx="10856495" cy="32612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9669"/>
                <a:gridCol w="1546828"/>
                <a:gridCol w="343999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FORANIAS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DATA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ATIVIDADE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Forania São Sebastião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04/março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Catequista ministro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Forania São Luís Gonzaga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11/março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Catequista ministro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Forania São Paulo da Cruz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04/março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Catequista ministro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Forania Nossa Senhora Aparecida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11/março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Catequista ministro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ENCONTRO DIOCESANO (CATEQUISTAS)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 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18/junho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 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CONTEÚDO</a:t>
                      </a:r>
                      <a:r>
                        <a:rPr lang="pt-BR" sz="2400" baseline="0" dirty="0" smtClean="0">
                          <a:effectLst/>
                        </a:rPr>
                        <a:t> – </a:t>
                      </a:r>
                      <a:r>
                        <a:rPr lang="pt-BR" sz="2400" dirty="0" smtClean="0">
                          <a:effectLst/>
                        </a:rPr>
                        <a:t>SER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Dimensão vocacional e Querigmática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408346" y="145682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81651" y="397241"/>
            <a:ext cx="297228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CALEND</a:t>
            </a:r>
            <a:r>
              <a:rPr kumimoji="0" lang="pt-BR" alt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</a:t>
            </a:r>
            <a:r>
              <a:rPr kumimoji="0" lang="pt-BR" alt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RIO 2023</a:t>
            </a:r>
            <a:endParaRPr kumimoji="0" lang="pt-BR" alt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pt-BR" alt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187964" y="1237469"/>
            <a:ext cx="56813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PRIMEIRO SEMESTRE</a:t>
            </a:r>
            <a:endParaRPr kumimoji="0" lang="pt-BR" alt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00400" y="5699399"/>
            <a:ext cx="10856495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Apresenta</a:t>
            </a:r>
            <a:r>
              <a:rPr lang="pt-BR" alt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ç</a:t>
            </a:r>
            <a:r>
              <a:rPr lang="pt-BR" altLang="pt-B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ão do projeto do minist</a:t>
            </a:r>
            <a:r>
              <a:rPr lang="pt-BR" alt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pt-BR" altLang="pt-B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rio do catequista com a participa</a:t>
            </a:r>
            <a:r>
              <a:rPr lang="pt-BR" alt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ç</a:t>
            </a:r>
            <a:r>
              <a:rPr lang="pt-BR" altLang="pt-B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ão dos </a:t>
            </a:r>
            <a:r>
              <a:rPr lang="pt-BR" altLang="pt-BR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pt-BR" altLang="pt-BR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</a:t>
            </a:r>
            <a:r>
              <a:rPr lang="pt-BR" altLang="pt-BR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rocos, </a:t>
            </a:r>
            <a:r>
              <a:rPr lang="pt-BR" altLang="pt-BR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animadores dos eixos, coordenadores de catequese </a:t>
            </a:r>
            <a:r>
              <a:rPr lang="pt-BR" altLang="pt-BR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paroquiais.</a:t>
            </a:r>
            <a:endParaRPr lang="pt-BR" altLang="pt-B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60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81651" y="397241"/>
            <a:ext cx="297228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CALEND</a:t>
            </a:r>
            <a:r>
              <a:rPr kumimoji="0" lang="pt-BR" alt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</a:t>
            </a:r>
            <a:r>
              <a:rPr kumimoji="0" lang="pt-BR" alt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RIO 2023</a:t>
            </a:r>
            <a:endParaRPr kumimoji="0" lang="pt-BR" alt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pt-BR" alt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318381"/>
              </p:ext>
            </p:extLst>
          </p:nvPr>
        </p:nvGraphicFramePr>
        <p:xfrm>
          <a:off x="283712" y="1666040"/>
          <a:ext cx="11536254" cy="49568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7690"/>
                <a:gridCol w="6878128"/>
                <a:gridCol w="281043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MESES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MODALIDADE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CONTÉUDO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JULHO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VIDEO /ON-LINE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SABER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AGOSTO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VIDEO / ON-LINE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DIA DO CATEQUISTA: celebrado nas </a:t>
                      </a:r>
                      <a:r>
                        <a:rPr lang="pt-BR" sz="1800" dirty="0" smtClean="0">
                          <a:effectLst/>
                        </a:rPr>
                        <a:t>paroquias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</a:rPr>
                        <a:t>Obs.</a:t>
                      </a:r>
                      <a:r>
                        <a:rPr lang="pt-BR" sz="1600" baseline="0" dirty="0" smtClean="0">
                          <a:effectLst/>
                        </a:rPr>
                        <a:t> </a:t>
                      </a:r>
                      <a:r>
                        <a:rPr lang="pt-BR" sz="1600" dirty="0" smtClean="0">
                          <a:effectLst/>
                        </a:rPr>
                        <a:t>Departamento </a:t>
                      </a:r>
                      <a:r>
                        <a:rPr lang="pt-BR" sz="1600" dirty="0">
                          <a:effectLst/>
                        </a:rPr>
                        <a:t>de </a:t>
                      </a:r>
                      <a:r>
                        <a:rPr lang="pt-BR" sz="1600" dirty="0" smtClean="0">
                          <a:effectLst/>
                        </a:rPr>
                        <a:t>catequese</a:t>
                      </a:r>
                      <a:r>
                        <a:rPr lang="pt-BR" sz="1600" baseline="0" dirty="0" smtClean="0">
                          <a:effectLst/>
                        </a:rPr>
                        <a:t> indicará sugestões.</a:t>
                      </a:r>
                      <a:endParaRPr lang="pt-BR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ROMARIA DO CATEQUISTA DO REGIONAL CENTRO-OESTE: </a:t>
                      </a:r>
                      <a:endParaRPr lang="pt-BR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</a:rPr>
                        <a:t>Conforme </a:t>
                      </a:r>
                      <a:r>
                        <a:rPr lang="pt-BR" sz="1800" dirty="0">
                          <a:effectLst/>
                        </a:rPr>
                        <a:t>calendário do Regional.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SABER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/>
                      </a:r>
                      <a:br>
                        <a:rPr lang="pt-BR" sz="1800" dirty="0">
                          <a:effectLst/>
                        </a:rPr>
                      </a:br>
                      <a:r>
                        <a:rPr lang="pt-BR" sz="1800" dirty="0">
                          <a:effectLst/>
                        </a:rPr>
                        <a:t>TRINDADE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SETEMBRO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 VIDEO /ON-LINE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SABER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OUTUBRO 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VIDEO /ON-LINE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SABER FAZER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NOVEMBRO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VIDEO /ON-LINE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SABER FAZER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DEZEMBRO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 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PRESENCIAL – FORANIA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/>
                      </a:r>
                      <a:br>
                        <a:rPr lang="pt-BR" sz="1800" dirty="0">
                          <a:effectLst/>
                        </a:rPr>
                      </a:br>
                      <a:r>
                        <a:rPr lang="pt-BR" sz="1800" dirty="0">
                          <a:effectLst/>
                        </a:rPr>
                        <a:t>INSTITUIÇÃO DO MINISTÉRIO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RETIRO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CELEBRAÇÃO </a:t>
                      </a:r>
                      <a:r>
                        <a:rPr lang="pt-BR" sz="1800" dirty="0" smtClean="0">
                          <a:effectLst/>
                        </a:rPr>
                        <a:t>DIOCESANA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9520479" y="256500"/>
            <a:ext cx="2299487" cy="120032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FORMA</a:t>
            </a:r>
            <a:r>
              <a:rPr kumimoji="0" lang="pt-BR" altLang="pt-B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Ç</a:t>
            </a:r>
            <a:r>
              <a:rPr kumimoji="0" lang="pt-BR" altLang="pt-B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ÃO PARA OS CATEQUISTAS ATUANTES A PARTIR DE UM CALEND</a:t>
            </a:r>
            <a:r>
              <a:rPr kumimoji="0" lang="pt-BR" altLang="pt-B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</a:t>
            </a:r>
            <a:r>
              <a:rPr kumimoji="0" lang="pt-BR" altLang="pt-B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RIO A SER ORGANIZADO PELO DEPARTAMENTO</a:t>
            </a:r>
            <a:r>
              <a:rPr lang="pt-BR" altLang="pt-BR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3483813" y="812739"/>
            <a:ext cx="573746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40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SEGUNDO</a:t>
            </a:r>
            <a:r>
              <a:rPr kumimoji="0" lang="pt-BR" altLang="pt-BR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SEMESTRE</a:t>
            </a:r>
            <a:endParaRPr kumimoji="0" lang="pt-BR" alt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1849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PROCESSO DIOCESANO DO MINISTÉRIO DO CATEQUISTA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9560" y="1825625"/>
            <a:ext cx="11673840" cy="47634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500" dirty="0" smtClean="0"/>
              <a:t>São </a:t>
            </a:r>
            <a:r>
              <a:rPr lang="pt-BR" sz="2500" dirty="0"/>
              <a:t>os que, no momento, já cumprem todos os critérios -  </a:t>
            </a:r>
            <a:r>
              <a:rPr lang="pt-BR" sz="2500" b="1" dirty="0" smtClean="0"/>
              <a:t>06 </a:t>
            </a:r>
            <a:r>
              <a:rPr lang="pt-BR" sz="2500" b="1" dirty="0"/>
              <a:t>meses de duração até a </a:t>
            </a:r>
            <a:r>
              <a:rPr lang="pt-BR" sz="2500" b="1" dirty="0" smtClean="0"/>
              <a:t>Instituição</a:t>
            </a:r>
            <a:r>
              <a:rPr lang="pt-BR" sz="2500" dirty="0" smtClean="0"/>
              <a:t>:</a:t>
            </a:r>
            <a:endParaRPr lang="pt-BR" sz="2500" dirty="0"/>
          </a:p>
          <a:p>
            <a:pPr marL="0" indent="0">
              <a:buNone/>
            </a:pPr>
            <a:endParaRPr lang="pt-BR" sz="2500" dirty="0" smtClean="0"/>
          </a:p>
          <a:p>
            <a:pPr marL="0" indent="0">
              <a:buNone/>
            </a:pPr>
            <a:r>
              <a:rPr lang="pt-BR" sz="2500" b="1" dirty="0" smtClean="0"/>
              <a:t>FASE PAROQUIAL: escolha dos candidatos</a:t>
            </a:r>
          </a:p>
          <a:p>
            <a:pPr marL="0" indent="0">
              <a:buNone/>
            </a:pPr>
            <a:endParaRPr lang="pt-BR" sz="2500" b="1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pt-BR" sz="2500" dirty="0" smtClean="0"/>
              <a:t>Encontro </a:t>
            </a:r>
            <a:r>
              <a:rPr lang="pt-BR" sz="2500" dirty="0"/>
              <a:t>de animação </a:t>
            </a:r>
            <a:r>
              <a:rPr lang="pt-BR" sz="2500" dirty="0" smtClean="0"/>
              <a:t>vocacional catequética (Apresentação paroquial do projeto e entrega da ficha  de adesão </a:t>
            </a:r>
            <a:r>
              <a:rPr lang="pt-BR" sz="2500" b="1" dirty="0" smtClean="0">
                <a:solidFill>
                  <a:srgbClr val="FF0000"/>
                </a:solidFill>
              </a:rPr>
              <a:t>(manifestação do desejo)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500" dirty="0" smtClean="0"/>
              <a:t>Processo de escolha (</a:t>
            </a:r>
            <a:r>
              <a:rPr lang="pt-BR" sz="2500" b="1" dirty="0" smtClean="0">
                <a:solidFill>
                  <a:srgbClr val="FF0000"/>
                </a:solidFill>
              </a:rPr>
              <a:t>Comissão paroquial: pároco, coordenação pastoral catequética, conselho pastoral e administrativo e animadores de eixo)</a:t>
            </a:r>
            <a:endParaRPr lang="pt-BR" sz="2500" b="1" dirty="0">
              <a:solidFill>
                <a:srgbClr val="FF0000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pt-BR" sz="2500" dirty="0" smtClean="0"/>
              <a:t>Celebração </a:t>
            </a:r>
            <a:r>
              <a:rPr lang="pt-BR" sz="2500" dirty="0"/>
              <a:t>de apresentação dos candidatos ao Ministério de </a:t>
            </a:r>
            <a:r>
              <a:rPr lang="pt-BR" sz="2500" dirty="0" smtClean="0"/>
              <a:t>Catequista: </a:t>
            </a:r>
            <a:r>
              <a:rPr lang="pt-BR" sz="2500" b="1" dirty="0" smtClean="0">
                <a:solidFill>
                  <a:srgbClr val="FF0000"/>
                </a:solidFill>
              </a:rPr>
              <a:t>Missa de Pentecostes (28/05)</a:t>
            </a:r>
          </a:p>
          <a:p>
            <a:pPr marL="0" indent="0">
              <a:buNone/>
            </a:pP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260611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529389"/>
            <a:ext cx="10150642" cy="5951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500" b="1" dirty="0" smtClean="0"/>
              <a:t>FORMAÇÃO MINISTERIAL</a:t>
            </a:r>
          </a:p>
          <a:p>
            <a:pPr marL="0" indent="0">
              <a:buNone/>
            </a:pPr>
            <a:endParaRPr lang="pt-BR" sz="2500" dirty="0" smtClean="0"/>
          </a:p>
          <a:p>
            <a:pPr marL="0" indent="0">
              <a:buNone/>
            </a:pPr>
            <a:endParaRPr lang="pt-BR" sz="2500" dirty="0" smtClean="0"/>
          </a:p>
          <a:p>
            <a:pPr marL="0" indent="0">
              <a:buNone/>
            </a:pPr>
            <a:endParaRPr lang="pt-BR" sz="2500" dirty="0" smtClean="0"/>
          </a:p>
          <a:p>
            <a:pPr marL="0" indent="0">
              <a:buNone/>
            </a:pPr>
            <a:endParaRPr lang="pt-BR" sz="2500" dirty="0" smtClean="0"/>
          </a:p>
          <a:p>
            <a:pPr marL="0" indent="0">
              <a:buNone/>
            </a:pPr>
            <a:endParaRPr lang="pt-BR" sz="2500" dirty="0"/>
          </a:p>
          <a:p>
            <a:pPr marL="0" indent="0">
              <a:buNone/>
            </a:pPr>
            <a:endParaRPr lang="pt-BR" sz="2500" dirty="0" smtClean="0"/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684079"/>
              </p:ext>
            </p:extLst>
          </p:nvPr>
        </p:nvGraphicFramePr>
        <p:xfrm>
          <a:off x="1058779" y="1540041"/>
          <a:ext cx="9641304" cy="448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0326"/>
                <a:gridCol w="2410326"/>
                <a:gridCol w="2410326"/>
                <a:gridCol w="2410326"/>
              </a:tblGrid>
              <a:tr h="33874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pt-BR" sz="1800" dirty="0" smtClean="0"/>
                    </a:p>
                    <a:p>
                      <a:pPr marL="0" indent="0" algn="ctr">
                        <a:buNone/>
                      </a:pPr>
                      <a:r>
                        <a:rPr lang="pt-BR" sz="1800" b="1" dirty="0" smtClean="0"/>
                        <a:t>FASE DIOCESANA</a:t>
                      </a:r>
                    </a:p>
                    <a:p>
                      <a:pPr marL="0" indent="0" algn="ctr">
                        <a:buNone/>
                      </a:pPr>
                      <a:endParaRPr lang="pt-BR" sz="1800" dirty="0" smtClean="0"/>
                    </a:p>
                    <a:p>
                      <a:pPr marL="0" indent="0" algn="ctr">
                        <a:buNone/>
                      </a:pPr>
                      <a:endParaRPr lang="pt-BR" sz="1800" dirty="0" smtClean="0"/>
                    </a:p>
                    <a:p>
                      <a:pPr marL="0" indent="0" algn="ctr">
                        <a:buNone/>
                      </a:pPr>
                      <a:endParaRPr lang="pt-BR" sz="1800" dirty="0" smtClean="0"/>
                    </a:p>
                    <a:p>
                      <a:pPr marL="0" indent="0" algn="ctr">
                        <a:buNone/>
                      </a:pPr>
                      <a:r>
                        <a:rPr lang="pt-BR" sz="1800" dirty="0" smtClean="0"/>
                        <a:t>MODALIDADE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pt-BR" sz="1800" dirty="0" smtClean="0"/>
                        <a:t>PRESENCIAL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t-BR" sz="1800" dirty="0" smtClean="0"/>
                        <a:t>18 de junho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t-BR" sz="1800" dirty="0" smtClean="0"/>
                        <a:t>São Luís de Montes Belos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t-BR" sz="1800" dirty="0" smtClean="0"/>
                        <a:t>9h-16h</a:t>
                      </a:r>
                    </a:p>
                    <a:p>
                      <a:pPr marL="0" indent="0" algn="ctr">
                        <a:buNone/>
                      </a:pPr>
                      <a:endParaRPr lang="pt-BR" sz="1800" dirty="0" smtClean="0"/>
                    </a:p>
                    <a:p>
                      <a:pPr marL="0" indent="0" algn="ctr">
                        <a:buNone/>
                      </a:pPr>
                      <a:r>
                        <a:rPr lang="pt-BR" sz="1800" dirty="0" smtClean="0"/>
                        <a:t>MODALIDADE: A DISTÂNCIA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pt-BR" sz="1800" dirty="0" smtClean="0"/>
                        <a:t>Julho a novembro</a:t>
                      </a:r>
                    </a:p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smtClean="0"/>
                        <a:t>FASE</a:t>
                      </a:r>
                      <a:r>
                        <a:rPr lang="pt-BR" sz="1800" b="1" baseline="0" dirty="0" smtClean="0"/>
                        <a:t> PAROQUIAL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baseline="0" dirty="0" smtClean="0"/>
                        <a:t>DISCERNIMENTO VOCACIONAL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aseline="0" dirty="0" smtClean="0"/>
                        <a:t>REALIZADO PELO PÁROCO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aseline="0" dirty="0" smtClean="0"/>
                        <a:t>NOVEMBRO</a:t>
                      </a:r>
                    </a:p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 smtClean="0"/>
                    </a:p>
                    <a:p>
                      <a:pPr marL="0" indent="0" algn="ctr">
                        <a:buNone/>
                      </a:pPr>
                      <a:r>
                        <a:rPr lang="pt-BR" sz="1800" b="1" dirty="0" smtClean="0"/>
                        <a:t>FASE</a:t>
                      </a:r>
                      <a:r>
                        <a:rPr lang="pt-BR" sz="1800" b="1" baseline="0" dirty="0" smtClean="0"/>
                        <a:t> FORANEA</a:t>
                      </a:r>
                      <a:endParaRPr lang="pt-BR" sz="1800" b="1" dirty="0" smtClean="0"/>
                    </a:p>
                    <a:p>
                      <a:pPr marL="0" indent="0" algn="ctr">
                        <a:buNone/>
                      </a:pPr>
                      <a:endParaRPr lang="pt-BR" sz="1800" dirty="0" smtClean="0"/>
                    </a:p>
                    <a:p>
                      <a:pPr marL="0" indent="0" algn="ctr">
                        <a:buNone/>
                      </a:pPr>
                      <a:endParaRPr lang="pt-BR" sz="1800" dirty="0" smtClean="0"/>
                    </a:p>
                    <a:p>
                      <a:pPr algn="ctr"/>
                      <a:endParaRPr lang="pt-BR" sz="1800" dirty="0" smtClean="0"/>
                    </a:p>
                    <a:p>
                      <a:pPr algn="ctr"/>
                      <a:r>
                        <a:rPr lang="pt-BR" sz="1800" b="1" dirty="0" smtClean="0"/>
                        <a:t>RETIRO</a:t>
                      </a:r>
                      <a:r>
                        <a:rPr lang="pt-BR" sz="1800" b="1" baseline="0" dirty="0" smtClean="0"/>
                        <a:t> </a:t>
                      </a:r>
                      <a:endParaRPr lang="pt-BR" sz="1800" b="1" dirty="0" smtClean="0"/>
                    </a:p>
                    <a:p>
                      <a:pPr algn="ctr"/>
                      <a:endParaRPr lang="pt-BR" sz="180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/>
                        <a:t>MODALIDADE: PRESENCIAL</a:t>
                      </a:r>
                      <a:endParaRPr lang="pt-BR" sz="1800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aseline="0" dirty="0" smtClean="0"/>
                        <a:t>NOVEMBRO</a:t>
                      </a:r>
                    </a:p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 smtClean="0"/>
                    </a:p>
                    <a:p>
                      <a:pPr algn="ctr"/>
                      <a:endParaRPr lang="pt-BR" dirty="0" smtClean="0"/>
                    </a:p>
                    <a:p>
                      <a:pPr algn="ctr"/>
                      <a:endParaRPr lang="pt-BR" dirty="0" smtClean="0"/>
                    </a:p>
                    <a:p>
                      <a:pPr algn="ctr"/>
                      <a:endParaRPr lang="pt-BR" b="1" dirty="0" smtClean="0"/>
                    </a:p>
                    <a:p>
                      <a:pPr algn="ctr"/>
                      <a:r>
                        <a:rPr lang="pt-BR" b="1" dirty="0" smtClean="0"/>
                        <a:t>INSTITUIÇÃO DO MINISTÉRIO</a:t>
                      </a:r>
                    </a:p>
                    <a:p>
                      <a:pPr algn="ctr"/>
                      <a:endParaRPr lang="pt-BR" dirty="0" smtClean="0"/>
                    </a:p>
                    <a:p>
                      <a:pPr algn="ctr"/>
                      <a:endParaRPr lang="pt-BR" dirty="0" smtClean="0"/>
                    </a:p>
                    <a:p>
                      <a:pPr algn="ctr"/>
                      <a:r>
                        <a:rPr lang="pt-BR" dirty="0" smtClean="0"/>
                        <a:t>PREVISÃO</a:t>
                      </a:r>
                    </a:p>
                    <a:p>
                      <a:pPr algn="ctr"/>
                      <a:r>
                        <a:rPr lang="pt-BR" dirty="0" smtClean="0"/>
                        <a:t>DEZEMBRO</a:t>
                      </a:r>
                      <a:endParaRPr lang="pt-BR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79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1715"/>
          </a:xfrm>
        </p:spPr>
        <p:txBody>
          <a:bodyPr/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CATEQUISTAS INICIANTES</a:t>
            </a:r>
            <a:endParaRPr lang="pt-BR" b="1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43840" y="1825624"/>
            <a:ext cx="11704320" cy="4636135"/>
          </a:xfrm>
        </p:spPr>
        <p:txBody>
          <a:bodyPr>
            <a:normAutofit lnSpcReduction="10000"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FORMAÇÃO PAROQUIAL: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 smtClean="0"/>
              <a:t>	</a:t>
            </a:r>
            <a:r>
              <a:rPr lang="pt-BR" b="1" dirty="0" smtClean="0">
                <a:latin typeface="Arial Black" panose="020B0A04020102020204" pitchFamily="34" charset="0"/>
              </a:rPr>
              <a:t>- QUANDO? </a:t>
            </a:r>
            <a:r>
              <a:rPr lang="pt-BR" dirty="0" smtClean="0"/>
              <a:t>DEPOIS DA INSTITUIÇÃO DOS CATEQUISTAS ATUANTES – </a:t>
            </a:r>
            <a:r>
              <a:rPr lang="pt-BR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(Começar em 2024)</a:t>
            </a:r>
          </a:p>
          <a:p>
            <a:pPr marL="0" indent="0">
              <a:buNone/>
            </a:pPr>
            <a:endParaRPr lang="pt-BR" b="1" dirty="0" smtClean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b="1" dirty="0" smtClean="0">
                <a:latin typeface="Arial Black" panose="020B0A04020102020204" pitchFamily="34" charset="0"/>
              </a:rPr>
              <a:t>-  RESPONSÁVEI</a:t>
            </a:r>
            <a:r>
              <a:rPr lang="pt-BR" b="1" dirty="0" smtClean="0"/>
              <a:t>S</a:t>
            </a:r>
            <a:r>
              <a:rPr lang="pt-BR" dirty="0" smtClean="0"/>
              <a:t>: CATEQUISTA MINISTRO – PÁROCO – COORDENAÇÃO PAROOUIAL.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	- </a:t>
            </a:r>
            <a:r>
              <a:rPr lang="pt-BR" b="1" dirty="0" smtClean="0">
                <a:latin typeface="Arial Black" panose="020B0A04020102020204" pitchFamily="34" charset="0"/>
              </a:rPr>
              <a:t>DIRECIONAMENTOS e SUBSÍDIOS</a:t>
            </a:r>
            <a:r>
              <a:rPr lang="pt-BR" dirty="0" smtClean="0"/>
              <a:t>: DEPARTAMENTO DE CATEQUESE </a:t>
            </a:r>
            <a:r>
              <a:rPr lang="pt-BR" b="1" dirty="0" smtClean="0">
                <a:solidFill>
                  <a:srgbClr val="FF0000"/>
                </a:solidFill>
              </a:rPr>
              <a:t>(respeitando os direcionamentos da CNBB)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37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21921"/>
            <a:ext cx="10515600" cy="762000"/>
          </a:xfrm>
        </p:spPr>
        <p:txBody>
          <a:bodyPr>
            <a:normAutofit/>
          </a:bodyPr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FORMAÇÃO PERMANENTE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7640" y="960121"/>
            <a:ext cx="11841480" cy="583691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t-BR" sz="3400" dirty="0" smtClean="0"/>
              <a:t>Após </a:t>
            </a:r>
            <a:r>
              <a:rPr lang="pt-BR" sz="3400" dirty="0"/>
              <a:t>a instituição dos catequistas se estabelecerá para estes </a:t>
            </a:r>
            <a:r>
              <a:rPr lang="pt-BR" sz="3400" b="1" dirty="0">
                <a:solidFill>
                  <a:srgbClr val="FF0000"/>
                </a:solidFill>
              </a:rPr>
              <a:t>uma dinâmica de atualização permanente específica. </a:t>
            </a:r>
            <a:r>
              <a:rPr lang="pt-BR" sz="3400" dirty="0"/>
              <a:t>Utilizar-se-á a seguinte sequência formativa</a:t>
            </a:r>
            <a:r>
              <a:rPr lang="pt-BR" sz="3400" dirty="0" smtClean="0"/>
              <a:t>:</a:t>
            </a:r>
            <a:endParaRPr lang="pt-BR" sz="3400" dirty="0"/>
          </a:p>
          <a:p>
            <a:pPr marL="0" indent="0" algn="just">
              <a:buNone/>
              <a:tabLst>
                <a:tab pos="273050" algn="l"/>
              </a:tabLst>
            </a:pPr>
            <a:r>
              <a:rPr lang="pt-BR" sz="3400" dirty="0"/>
              <a:t>	</a:t>
            </a:r>
            <a:r>
              <a:rPr lang="pt-BR" sz="3400" dirty="0" smtClean="0"/>
              <a:t>	- Uma </a:t>
            </a:r>
            <a:r>
              <a:rPr lang="pt-BR" sz="3400" dirty="0"/>
              <a:t>(01) formação anual por Forania com temas específicos para os catequistas atuantes conforme </a:t>
            </a:r>
            <a:r>
              <a:rPr lang="pt-BR" sz="3400" dirty="0" smtClean="0"/>
              <a:t>necessidade/direcionamento </a:t>
            </a:r>
            <a:r>
              <a:rPr lang="pt-BR" sz="3400" dirty="0"/>
              <a:t>da </a:t>
            </a:r>
            <a:r>
              <a:rPr lang="pt-BR" sz="3400" dirty="0" smtClean="0"/>
              <a:t>Igreja.</a:t>
            </a:r>
          </a:p>
          <a:p>
            <a:pPr marL="0" indent="0" algn="just">
              <a:buNone/>
              <a:tabLst>
                <a:tab pos="273050" algn="l"/>
              </a:tabLst>
            </a:pPr>
            <a:endParaRPr lang="pt-BR" sz="3400" dirty="0"/>
          </a:p>
          <a:p>
            <a:pPr marL="457200" lvl="1" indent="0" algn="just">
              <a:buNone/>
            </a:pPr>
            <a:r>
              <a:rPr lang="pt-BR" sz="3000" dirty="0"/>
              <a:t> </a:t>
            </a:r>
            <a:r>
              <a:rPr lang="pt-BR" sz="3000" dirty="0" smtClean="0"/>
              <a:t>      - Encontro </a:t>
            </a:r>
            <a:r>
              <a:rPr lang="pt-BR" sz="3000" dirty="0"/>
              <a:t>temático referente as etapas do processo de Iniciação a vida </a:t>
            </a:r>
            <a:r>
              <a:rPr lang="pt-BR" sz="3000" dirty="0" smtClean="0"/>
              <a:t>cristã: </a:t>
            </a:r>
            <a:r>
              <a:rPr lang="pt-BR" sz="3000" b="1" dirty="0" smtClean="0">
                <a:solidFill>
                  <a:srgbClr val="FF0000"/>
                </a:solidFill>
              </a:rPr>
              <a:t>ON -LINE</a:t>
            </a:r>
          </a:p>
          <a:p>
            <a:pPr marL="0" indent="0" algn="just">
              <a:buFontTx/>
              <a:buChar char="-"/>
            </a:pPr>
            <a:endParaRPr lang="pt-BR" sz="3400" dirty="0" smtClean="0"/>
          </a:p>
          <a:p>
            <a:pPr marL="0" indent="0" algn="just">
              <a:buFontTx/>
              <a:buChar char="-"/>
            </a:pPr>
            <a:endParaRPr lang="pt-BR" sz="3400" dirty="0" smtClean="0"/>
          </a:p>
          <a:p>
            <a:pPr marL="0" indent="0" algn="just">
              <a:buFontTx/>
              <a:buChar char="-"/>
            </a:pPr>
            <a:endParaRPr lang="pt-BR" sz="3400" dirty="0"/>
          </a:p>
          <a:p>
            <a:pPr marL="0" indent="0" algn="just">
              <a:buFontTx/>
              <a:buChar char="-"/>
            </a:pPr>
            <a:endParaRPr lang="pt-BR" sz="3400" dirty="0" smtClean="0"/>
          </a:p>
          <a:p>
            <a:pPr marL="0" indent="0" algn="just">
              <a:buNone/>
            </a:pPr>
            <a:endParaRPr lang="pt-BR" sz="3400" dirty="0"/>
          </a:p>
          <a:p>
            <a:pPr marL="0" indent="0" algn="just">
              <a:buNone/>
              <a:tabLst>
                <a:tab pos="273050" algn="l"/>
              </a:tabLst>
            </a:pPr>
            <a:r>
              <a:rPr lang="pt-BR" sz="3400" dirty="0" smtClean="0"/>
              <a:t>		- Estudo </a:t>
            </a:r>
            <a:r>
              <a:rPr lang="pt-BR" sz="3400" dirty="0"/>
              <a:t>de Documentos da Igreja afins que contribuirão para a formação dos catequistas (diretórios, documentos sobre a IVC, </a:t>
            </a:r>
            <a:r>
              <a:rPr lang="pt-BR" sz="3400" dirty="0" err="1"/>
              <a:t>DGAEs</a:t>
            </a:r>
            <a:r>
              <a:rPr lang="pt-BR" sz="3400" dirty="0"/>
              <a:t>, diretórios </a:t>
            </a:r>
            <a:r>
              <a:rPr lang="pt-BR" sz="3400" dirty="0" smtClean="0"/>
              <a:t>diocesanos, Plano </a:t>
            </a:r>
            <a:r>
              <a:rPr lang="pt-BR" sz="3400" dirty="0"/>
              <a:t>de pastoral);</a:t>
            </a:r>
          </a:p>
          <a:p>
            <a:pPr marL="0" indent="0" algn="just">
              <a:buNone/>
              <a:tabLst>
                <a:tab pos="273050" algn="l"/>
              </a:tabLst>
            </a:pPr>
            <a:r>
              <a:rPr lang="pt-BR" sz="3400" dirty="0" smtClean="0"/>
              <a:t>		</a:t>
            </a:r>
            <a:endParaRPr lang="pt-BR" sz="34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720231"/>
              </p:ext>
            </p:extLst>
          </p:nvPr>
        </p:nvGraphicFramePr>
        <p:xfrm>
          <a:off x="443753" y="3139459"/>
          <a:ext cx="1120140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0701"/>
                <a:gridCol w="5600701"/>
              </a:tblGrid>
              <a:tr h="370840">
                <a:tc>
                  <a:txBody>
                    <a:bodyPr/>
                    <a:lstStyle/>
                    <a:p>
                      <a:endParaRPr lang="pt-BR" dirty="0" smtClean="0"/>
                    </a:p>
                    <a:p>
                      <a:pPr algn="ctr"/>
                      <a:r>
                        <a:rPr lang="pt-BR" dirty="0" smtClean="0"/>
                        <a:t>CATEQUESE E FAMÍLIA</a:t>
                      </a:r>
                    </a:p>
                    <a:p>
                      <a:pPr algn="ctr"/>
                      <a:r>
                        <a:rPr lang="pt-BR" dirty="0" smtClean="0"/>
                        <a:t>CATEQUESE</a:t>
                      </a:r>
                      <a:r>
                        <a:rPr lang="pt-BR" baseline="0" dirty="0" smtClean="0"/>
                        <a:t> COM CRIANÇAS E ADOLESCENTES</a:t>
                      </a:r>
                    </a:p>
                    <a:p>
                      <a:pPr algn="ctr"/>
                      <a:r>
                        <a:rPr lang="pt-BR" baseline="0" dirty="0" smtClean="0"/>
                        <a:t>CATEQUESE COM JOVENS, ADULTOS E IDOSOS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 smtClean="0"/>
                    </a:p>
                    <a:p>
                      <a:pPr algn="ctr"/>
                      <a:r>
                        <a:rPr lang="pt-BR" dirty="0" smtClean="0"/>
                        <a:t>QUERIGMA</a:t>
                      </a:r>
                    </a:p>
                    <a:p>
                      <a:pPr algn="ctr"/>
                      <a:r>
                        <a:rPr lang="pt-BR" dirty="0" smtClean="0"/>
                        <a:t>DISCIPULADO</a:t>
                      </a:r>
                      <a:r>
                        <a:rPr lang="pt-BR" baseline="0" dirty="0" smtClean="0"/>
                        <a:t> (CATECUMENATO)</a:t>
                      </a:r>
                      <a:endParaRPr lang="pt-BR" dirty="0" smtClean="0"/>
                    </a:p>
                    <a:p>
                      <a:pPr algn="ctr"/>
                      <a:r>
                        <a:rPr lang="pt-BR" dirty="0" smtClean="0"/>
                        <a:t>PURIFICAÇÃO/ILUMINAÇÃO</a:t>
                      </a:r>
                    </a:p>
                    <a:p>
                      <a:pPr algn="ctr"/>
                      <a:r>
                        <a:rPr lang="pt-BR" dirty="0" smtClean="0"/>
                        <a:t>MISTAGOGIA</a:t>
                      </a:r>
                    </a:p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48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Ano 2023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1069" y="1825624"/>
            <a:ext cx="11723427" cy="4670709"/>
          </a:xfrm>
        </p:spPr>
        <p:txBody>
          <a:bodyPr/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Calendário </a:t>
            </a:r>
            <a:r>
              <a:rPr lang="pt-B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Paroquial</a:t>
            </a:r>
          </a:p>
          <a:p>
            <a:endParaRPr lang="pt-B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Segundo semestre: formação ministerial – Catequista ministro.</a:t>
            </a:r>
            <a:endParaRPr lang="pt-B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141064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1_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2009</TotalTime>
  <Words>1777</Words>
  <Application>Microsoft Office PowerPoint</Application>
  <PresentationFormat>Widescreen</PresentationFormat>
  <Paragraphs>673</Paragraphs>
  <Slides>62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62</vt:i4>
      </vt:variant>
    </vt:vector>
  </HeadingPairs>
  <TitlesOfParts>
    <vt:vector size="78" baseType="lpstr">
      <vt:lpstr>Aharoni</vt:lpstr>
      <vt:lpstr>Arial</vt:lpstr>
      <vt:lpstr>Arial Black</vt:lpstr>
      <vt:lpstr>Calibri</vt:lpstr>
      <vt:lpstr>Calibri Light</vt:lpstr>
      <vt:lpstr>Lora</vt:lpstr>
      <vt:lpstr>MV Boli</vt:lpstr>
      <vt:lpstr>Symbol</vt:lpstr>
      <vt:lpstr>Times New Roman</vt:lpstr>
      <vt:lpstr>Trebuchet MS</vt:lpstr>
      <vt:lpstr>Wingdings</vt:lpstr>
      <vt:lpstr>Wingdings 3</vt:lpstr>
      <vt:lpstr>Tema do Office</vt:lpstr>
      <vt:lpstr>Office Theme</vt:lpstr>
      <vt:lpstr>Facetado</vt:lpstr>
      <vt:lpstr>1_Office Theme</vt:lpstr>
      <vt:lpstr>Apresentação do PowerPoint</vt:lpstr>
      <vt:lpstr>CATEQUISTA MINISTRO</vt:lpstr>
      <vt:lpstr>Apresentação do PowerPoint</vt:lpstr>
      <vt:lpstr>O MINISTÉRIO DO CATEQUISTA</vt:lpstr>
      <vt:lpstr>APRESENTAÇÃO:</vt:lpstr>
      <vt:lpstr>Apresentação do PowerPoint</vt:lpstr>
      <vt:lpstr>Apresentação do PowerPoint</vt:lpstr>
      <vt:lpstr>um percurso histórico: Dimensão Vocacional</vt:lpstr>
      <vt:lpstr>Ministerialidade na Igreja antiga: funções litúrgico-religiosas e caritativas</vt:lpstr>
      <vt:lpstr>CONTINUIDADE E DESCONTINUIDADE MINISTERIAL</vt:lpstr>
      <vt:lpstr>MINISTERIA QUAEDAM: (1972)   (CONTINUIDADE E DESCONTINUIDADE COM A IGREJA ANTIGA</vt:lpstr>
      <vt:lpstr>MINISTERIA QUAEDAM: (1972)   (CONTINUIDADE E DESCONTINUIDADE COM A IGREJA ANTIGA</vt:lpstr>
      <vt:lpstr>MINISTÉRIA QUAEDAM:(1972) (CONTINUIDADE E DESCONTINUIDADE COM A IGREJA ANTIGA</vt:lpstr>
      <vt:lpstr>Apresentação do PowerPoint</vt:lpstr>
      <vt:lpstr>SPIRITUS DOMINI (2021) – Continuidade e descontinuidade Modificação do Cân. 230, inciso I do CIC, acerca do acesso das pessoas do sexo feminino ao ministério Instituído do Leitorado e Acolitado. </vt:lpstr>
      <vt:lpstr>SPIRITUS DOMINI: (Continuidade e descontinuidade) -2021 Modificação do Cân. 230, inciso I do CIC, acerca do acesso das pessoas do sexo feminino ao ministério Instituído do Leitorado e Acolitado. </vt:lpstr>
      <vt:lpstr>ANTIQUUM MINISTERIUM </vt:lpstr>
      <vt:lpstr>A CATEQUESE É VOCAÇÃO</vt:lpstr>
      <vt:lpstr>Apresentação do PowerPoint</vt:lpstr>
      <vt:lpstr>SAGRADA ESCRITURA</vt:lpstr>
      <vt:lpstr>TRADIÇÃO</vt:lpstr>
      <vt:lpstr>O MAGISTÉRIO</vt:lpstr>
      <vt:lpstr>CONFERENCIAS EPISCOPAIS - CNBB</vt:lpstr>
      <vt:lpstr>Apresentação do PowerPoint</vt:lpstr>
      <vt:lpstr>Apresentação do PowerPoint</vt:lpstr>
      <vt:lpstr>INSTITUIÇÃO DO MINISTÉRIO DO CATEQUISTA </vt:lpstr>
      <vt:lpstr>INSTITUIÇÃO DO MINISTÉRIO DO CATEQUISTA </vt:lpstr>
      <vt:lpstr>Apresentação do PowerPoint</vt:lpstr>
      <vt:lpstr>Apresentação do PowerPoint</vt:lpstr>
      <vt:lpstr>Apresentação do PowerPoint</vt:lpstr>
      <vt:lpstr>Apresentação do PowerPoint</vt:lpstr>
      <vt:lpstr> NATUREZA DO MINISTÉRIO</vt:lpstr>
      <vt:lpstr>NATUREZA DO MINISTÉRIO</vt:lpstr>
      <vt:lpstr>Apresentação do PowerPoint</vt:lpstr>
      <vt:lpstr>Apresentação do PowerPoint</vt:lpstr>
      <vt:lpstr>Apresentação do PowerPoint</vt:lpstr>
      <vt:lpstr> ETAPAS  </vt:lpstr>
      <vt:lpstr>ITINERÁRIOS FORMATIVOS</vt:lpstr>
      <vt:lpstr>Apresentação do PowerPoint</vt:lpstr>
      <vt:lpstr>PRÉ -REQUISITOS</vt:lpstr>
      <vt:lpstr>PRÉ -REQUISITOS</vt:lpstr>
      <vt:lpstr>Apresentação do PowerPoint</vt:lpstr>
      <vt:lpstr>Apresentação do PowerPoint</vt:lpstr>
      <vt:lpstr>ITINERÁRIO PARA CATEQUISTAS ATUANTES</vt:lpstr>
      <vt:lpstr>CONTEÚDOS</vt:lpstr>
      <vt:lpstr>INDICAÇÕES DE SUBSÍDIOS QUE PODEM SER UTILIZADOS NA DINÂMICA FORMATIVA DO ITINERÁRIO PARA CATEQUISTAS ATUANTES </vt:lpstr>
      <vt:lpstr>Apresentação do PowerPoint</vt:lpstr>
      <vt:lpstr>Apresentação do PowerPoint</vt:lpstr>
      <vt:lpstr>Apresentação do PowerPoint</vt:lpstr>
      <vt:lpstr>ITINERÁRIO PARA CATEQUISTAS INICIANTES</vt:lpstr>
      <vt:lpstr>CONTEÚDOS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PROCESSO DIOCESANO DO MINISTÉRIO DO CATEQUISTA</vt:lpstr>
      <vt:lpstr>Apresentação do PowerPoint</vt:lpstr>
      <vt:lpstr>CATEQUISTAS INICIANTES</vt:lpstr>
      <vt:lpstr>FORMAÇÃO PERMANENTE</vt:lpstr>
      <vt:lpstr>Ano 2023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Positivo</dc:creator>
  <cp:lastModifiedBy>Conta da Microsoft</cp:lastModifiedBy>
  <cp:revision>108</cp:revision>
  <dcterms:created xsi:type="dcterms:W3CDTF">2023-01-24T11:23:51Z</dcterms:created>
  <dcterms:modified xsi:type="dcterms:W3CDTF">2023-03-15T19:28:18Z</dcterms:modified>
</cp:coreProperties>
</file>